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8"/>
  </p:notesMasterIdLst>
  <p:sldIdLst>
    <p:sldId id="265" r:id="rId2"/>
    <p:sldId id="326" r:id="rId3"/>
    <p:sldId id="327" r:id="rId4"/>
    <p:sldId id="328" r:id="rId5"/>
    <p:sldId id="329" r:id="rId6"/>
    <p:sldId id="323" r:id="rId7"/>
    <p:sldId id="334" r:id="rId8"/>
    <p:sldId id="335" r:id="rId9"/>
    <p:sldId id="336" r:id="rId10"/>
    <p:sldId id="337" r:id="rId11"/>
    <p:sldId id="338" r:id="rId12"/>
    <p:sldId id="330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8" r:id="rId21"/>
    <p:sldId id="309" r:id="rId22"/>
    <p:sldId id="310" r:id="rId23"/>
    <p:sldId id="311" r:id="rId24"/>
    <p:sldId id="312" r:id="rId25"/>
    <p:sldId id="313" r:id="rId26"/>
    <p:sldId id="314" r:id="rId27"/>
    <p:sldId id="315" r:id="rId28"/>
    <p:sldId id="316" r:id="rId29"/>
    <p:sldId id="317" r:id="rId30"/>
    <p:sldId id="318" r:id="rId31"/>
    <p:sldId id="319" r:id="rId32"/>
    <p:sldId id="320" r:id="rId33"/>
    <p:sldId id="321" r:id="rId34"/>
    <p:sldId id="332" r:id="rId35"/>
    <p:sldId id="333" r:id="rId36"/>
    <p:sldId id="322" r:id="rId37"/>
    <p:sldId id="268" r:id="rId38"/>
    <p:sldId id="267" r:id="rId39"/>
    <p:sldId id="273" r:id="rId40"/>
    <p:sldId id="274" r:id="rId41"/>
    <p:sldId id="275" r:id="rId42"/>
    <p:sldId id="276" r:id="rId43"/>
    <p:sldId id="277" r:id="rId44"/>
    <p:sldId id="278" r:id="rId45"/>
    <p:sldId id="279" r:id="rId46"/>
    <p:sldId id="325" r:id="rId47"/>
    <p:sldId id="339" r:id="rId48"/>
    <p:sldId id="340" r:id="rId49"/>
    <p:sldId id="341" r:id="rId50"/>
    <p:sldId id="342" r:id="rId51"/>
    <p:sldId id="343" r:id="rId52"/>
    <p:sldId id="344" r:id="rId53"/>
    <p:sldId id="345" r:id="rId54"/>
    <p:sldId id="346" r:id="rId55"/>
    <p:sldId id="347" r:id="rId56"/>
    <p:sldId id="263" r:id="rId5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64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9DAFF80-9332-45B4-BE42-080F4901CC1F}" type="datetimeFigureOut">
              <a:rPr lang="ru-RU"/>
              <a:pPr>
                <a:defRPr/>
              </a:pPr>
              <a:t>27.08.2014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7752F23-FA51-4C1A-AE8E-60C57A0E31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9F9FF-82CF-4727-8626-B969E3B35288}" type="datetime1">
              <a:rPr lang="ru-RU"/>
              <a:pPr>
                <a:defRPr/>
              </a:pPr>
              <a:t>27.08.2014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FE411-50F3-4BC8-B4C1-E3500DF1EE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0DAEF-40D9-4371-9AB5-01F99C79B9B2}" type="datetime1">
              <a:rPr lang="ru-RU"/>
              <a:pPr>
                <a:defRPr/>
              </a:pPr>
              <a:t>27.08.2014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8FA4B-C2CB-458B-BDC1-B5CDA98BD0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A8BBB-D019-4731-A584-1839670F05BF}" type="datetime1">
              <a:rPr lang="ru-RU"/>
              <a:pPr>
                <a:defRPr/>
              </a:pPr>
              <a:t>27.08.2014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9411C-0AE7-4685-B300-19238F21A4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CB29E-847F-473D-8559-D6386CF63ABC}" type="datetime1">
              <a:rPr lang="ru-RU"/>
              <a:pPr>
                <a:defRPr/>
              </a:pPr>
              <a:t>27.08.2014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9A6CE-F9DD-4B0D-9C4C-F602A0622D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D7EE1-0B03-4A1E-BAE7-90AD95E3DC0D}" type="datetime1">
              <a:rPr lang="ru-RU"/>
              <a:pPr>
                <a:defRPr/>
              </a:pPr>
              <a:t>27.08.2014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71994-F677-43DB-A08F-E2FD5842E0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91063-0B0A-4CDC-8CE1-66D3F6FA3CAB}" type="datetime1">
              <a:rPr lang="ru-RU"/>
              <a:pPr>
                <a:defRPr/>
              </a:pPr>
              <a:t>27.08.2014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8C128-7C42-4C8F-9388-E583722AED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5C1FE-BCCA-4C0D-AFBD-8EBC4605CE4F}" type="datetime1">
              <a:rPr lang="ru-RU"/>
              <a:pPr>
                <a:defRPr/>
              </a:pPr>
              <a:t>27.08.2014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4DCB1-A822-404E-AAB9-04DED11737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A238D-3469-47EB-9001-BC315152AD9D}" type="datetime1">
              <a:rPr lang="ru-RU"/>
              <a:pPr>
                <a:defRPr/>
              </a:pPr>
              <a:t>27.08.2014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0B00B-1109-4F8F-A634-F5E46F2002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788736-CDE8-4A60-891B-ED29BAB021AC}" type="datetime1">
              <a:rPr lang="ru-RU"/>
              <a:pPr>
                <a:defRPr/>
              </a:pPr>
              <a:t>27.08.2014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636D5-9038-4805-B2CA-A81CB0589C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F1ADF-3E72-48A8-9640-97BE32C9E0D2}" type="datetime1">
              <a:rPr lang="ru-RU"/>
              <a:pPr>
                <a:defRPr/>
              </a:pPr>
              <a:t>27.08.2014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9FA9F-5921-4DAA-ABE7-0A64370B54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4BAB3-E6C8-4565-8324-C12221C1DA23}" type="datetime1">
              <a:rPr lang="ru-RU"/>
              <a:pPr>
                <a:defRPr/>
              </a:pPr>
              <a:t>27.08.2014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1F0E0-71C9-4A85-8623-B93E91F5FD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50F1765-7C7B-4185-BAF0-5797D06C8105}" type="datetime1">
              <a:rPr lang="ru-RU"/>
              <a:pPr>
                <a:defRPr/>
              </a:pPr>
              <a:t>27.08.2014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4A1F37-C6AC-48CC-BB19-5939D510BC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plit/>
  </p:transition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Admin\&#1056;&#1072;&#1073;&#1086;&#1095;&#1080;&#1081;%20&#1089;&#1090;&#1086;&#1083;\&#1044;&#1077;&#1085;&#1100;%20&#1079;&#1085;&#1072;&#1085;&#1080;&#1081;\1%20&#1089;&#1077;&#1085;&#1090;&#1103;&#1073;&#1088;&#1103;\1%20&#1089;&#1077;&#1085;&#1090;&#1103;&#1073;&#1088;&#1103;_0001.wmv" TargetMode="Externa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5303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F9A6CE-F9DD-4B0D-9C4C-F602A0622DBB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  <p:pic>
        <p:nvPicPr>
          <p:cNvPr id="6" name="1 сентября_0001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98425" y="428604"/>
            <a:ext cx="7970962" cy="592935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7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7752" y="1214422"/>
            <a:ext cx="3829048" cy="20321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2A238D-3469-47EB-9001-BC315152AD9D}" type="datetime1">
              <a:rPr lang="ru-RU" smtClean="0"/>
              <a:pPr>
                <a:defRPr/>
              </a:pPr>
              <a:t>27.08.2014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0B00B-1109-4F8F-A634-F5E46F200204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047997"/>
            <a:ext cx="5000660" cy="3333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 descr="C:\Documents and Settings\Admin\Рабочий стол\фото\information_items_128221937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285728"/>
            <a:ext cx="4357718" cy="2617184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5786446" y="1417638"/>
            <a:ext cx="2900354" cy="51116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2A238D-3469-47EB-9001-BC315152AD9D}" type="datetime1">
              <a:rPr lang="ru-RU" smtClean="0"/>
              <a:pPr>
                <a:defRPr/>
              </a:pPr>
              <a:t>27.08.2014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0B00B-1109-4F8F-A634-F5E46F200204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pic>
        <p:nvPicPr>
          <p:cNvPr id="6146" name="Picture 2" descr="C:\Documents and Settings\Admin\Рабочий стол\фото\repphoto_1596_938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500042"/>
            <a:ext cx="4000528" cy="5996509"/>
          </a:xfrm>
          <a:prstGeom prst="rect">
            <a:avLst/>
          </a:prstGeom>
          <a:noFill/>
        </p:spPr>
      </p:pic>
      <p:pic>
        <p:nvPicPr>
          <p:cNvPr id="6150" name="Picture 6" descr="C:\Documents and Settings\Admin\Рабочий стол\фото\i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7" y="1428736"/>
            <a:ext cx="3500462" cy="4929212"/>
          </a:xfrm>
          <a:prstGeom prst="rect">
            <a:avLst/>
          </a:prstGeom>
          <a:noFill/>
        </p:spPr>
      </p:pic>
      <p:pic>
        <p:nvPicPr>
          <p:cNvPr id="6151" name="Picture 7" descr="C:\Documents and Settings\Admin\Рабочий стол\фото\flag_rf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463550"/>
            <a:ext cx="3786214" cy="5930900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1857364"/>
            <a:ext cx="1828784" cy="6034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2A238D-3469-47EB-9001-BC315152AD9D}" type="datetime1">
              <a:rPr lang="ru-RU" smtClean="0"/>
              <a:pPr>
                <a:defRPr/>
              </a:pPr>
              <a:t>27.08.2014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0B00B-1109-4F8F-A634-F5E46F200204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pic>
        <p:nvPicPr>
          <p:cNvPr id="11" name="Рисунок 10" descr="i (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285728"/>
            <a:ext cx="3143272" cy="3143272"/>
          </a:xfrm>
          <a:prstGeom prst="rect">
            <a:avLst/>
          </a:prstGeom>
        </p:spPr>
      </p:pic>
      <p:pic>
        <p:nvPicPr>
          <p:cNvPr id="6" name="Рисунок 5" descr="91056574_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12" y="2857496"/>
            <a:ext cx="6040000" cy="3681030"/>
          </a:xfrm>
          <a:prstGeom prst="rect">
            <a:avLst/>
          </a:prstGeom>
        </p:spPr>
      </p:pic>
    </p:spTree>
  </p:cSld>
  <p:clrMapOvr>
    <a:masterClrMapping/>
  </p:clrMapOvr>
  <p:transition>
    <p:spli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0B00B-1109-4F8F-A634-F5E46F200204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pic>
        <p:nvPicPr>
          <p:cNvPr id="7" name="Рисунок 6" descr="109078_Zaichishka_Zabludils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142852"/>
            <a:ext cx="8858312" cy="6456208"/>
          </a:xfrm>
          <a:prstGeom prst="rect">
            <a:avLst/>
          </a:prstGeo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788736-CDE8-4A60-891B-ED29BAB021AC}" type="datetime1">
              <a:rPr lang="ru-RU" smtClean="0"/>
              <a:pPr>
                <a:defRPr/>
              </a:pPr>
              <a:t>27.08.2014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2636D5-9038-4805-B2CA-A81CB0589CE4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75961" y="1735754"/>
            <a:ext cx="748055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Он пиявок добывал,</a:t>
            </a:r>
            <a:br>
              <a:rPr lang="ru-RU" sz="3600" b="1" dirty="0" smtClean="0"/>
            </a:br>
            <a:r>
              <a:rPr lang="ru-RU" sz="3600" b="1" dirty="0" smtClean="0"/>
              <a:t>Карабасу продавал,</a:t>
            </a:r>
            <a:br>
              <a:rPr lang="ru-RU" sz="3600" b="1" dirty="0" smtClean="0"/>
            </a:br>
            <a:r>
              <a:rPr lang="ru-RU" sz="3600" b="1" dirty="0" smtClean="0"/>
              <a:t>Весь пропах болотной тиной,</a:t>
            </a:r>
            <a:br>
              <a:rPr lang="ru-RU" sz="3600" b="1" dirty="0" smtClean="0"/>
            </a:br>
            <a:r>
              <a:rPr lang="ru-RU" sz="3600" b="1" dirty="0" smtClean="0"/>
              <a:t>Его звали... </a:t>
            </a:r>
            <a:br>
              <a:rPr lang="ru-RU" sz="3600" b="1" dirty="0" smtClean="0"/>
            </a:br>
            <a:endParaRPr lang="ru-RU" sz="3600" b="1" dirty="0"/>
          </a:p>
        </p:txBody>
      </p:sp>
    </p:spTree>
  </p:cSld>
  <p:clrMapOvr>
    <a:masterClrMapping/>
  </p:clrMapOvr>
  <p:transition>
    <p:spli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788736-CDE8-4A60-891B-ED29BAB021AC}" type="datetime1">
              <a:rPr lang="ru-RU" smtClean="0"/>
              <a:pPr>
                <a:defRPr/>
              </a:pPr>
              <a:t>27.08.2014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2636D5-9038-4805-B2CA-A81CB0589CE4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pic>
        <p:nvPicPr>
          <p:cNvPr id="5" name="Рисунок 4" descr="129ef930036e6ccf8e23fd942ec48e9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182" y="3214686"/>
            <a:ext cx="4828964" cy="3214710"/>
          </a:xfrm>
          <a:prstGeom prst="rect">
            <a:avLst/>
          </a:prstGeom>
        </p:spPr>
      </p:pic>
      <p:pic>
        <p:nvPicPr>
          <p:cNvPr id="4" name="Рисунок 3" descr="17131629sv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428604"/>
            <a:ext cx="4500594" cy="3447455"/>
          </a:xfrm>
          <a:prstGeom prst="rect">
            <a:avLst/>
          </a:prstGeom>
        </p:spPr>
      </p:pic>
    </p:spTree>
  </p:cSld>
  <p:clrMapOvr>
    <a:masterClrMapping/>
  </p:clrMapOvr>
  <p:transition>
    <p:spli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788736-CDE8-4A60-891B-ED29BAB021AC}" type="datetime1">
              <a:rPr lang="ru-RU" smtClean="0"/>
              <a:pPr>
                <a:defRPr/>
              </a:pPr>
              <a:t>27.08.2014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2636D5-9038-4805-B2CA-A81CB0589CE4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000100" y="1928802"/>
            <a:ext cx="742955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В </a:t>
            </a:r>
            <a:r>
              <a:rPr lang="ru-RU" sz="3600" b="1" dirty="0" err="1" smtClean="0"/>
              <a:t>Простоквашино</a:t>
            </a:r>
            <a:r>
              <a:rPr lang="ru-RU" sz="3600" b="1" dirty="0" smtClean="0"/>
              <a:t> он жил</a:t>
            </a:r>
            <a:br>
              <a:rPr lang="ru-RU" sz="3600" b="1" dirty="0" smtClean="0"/>
            </a:br>
            <a:r>
              <a:rPr lang="ru-RU" sz="3600" b="1" dirty="0" smtClean="0"/>
              <a:t>И с </a:t>
            </a:r>
            <a:r>
              <a:rPr lang="ru-RU" sz="3600" b="1" dirty="0" err="1" smtClean="0"/>
              <a:t>Матроскиным</a:t>
            </a:r>
            <a:r>
              <a:rPr lang="ru-RU" sz="3600" b="1" dirty="0" smtClean="0"/>
              <a:t> дружил.</a:t>
            </a:r>
            <a:br>
              <a:rPr lang="ru-RU" sz="3600" b="1" dirty="0" smtClean="0"/>
            </a:br>
            <a:r>
              <a:rPr lang="ru-RU" sz="3600" b="1" dirty="0" smtClean="0"/>
              <a:t>Простоват он был немножко,</a:t>
            </a:r>
            <a:br>
              <a:rPr lang="ru-RU" sz="3600" b="1" dirty="0" smtClean="0"/>
            </a:br>
            <a:r>
              <a:rPr lang="ru-RU" sz="3600" b="1" dirty="0" smtClean="0"/>
              <a:t>Звали песика... 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</p:spTree>
  </p:cSld>
  <p:clrMapOvr>
    <a:masterClrMapping/>
  </p:clrMapOvr>
  <p:transition>
    <p:spli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788736-CDE8-4A60-891B-ED29BAB021AC}" type="datetime1">
              <a:rPr lang="ru-RU" smtClean="0"/>
              <a:pPr>
                <a:defRPr/>
              </a:pPr>
              <a:t>27.08.2014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2636D5-9038-4805-B2CA-A81CB0589CE4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pic>
        <p:nvPicPr>
          <p:cNvPr id="4" name="Рисунок 3" descr="img-128911-87ece0225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810" y="428604"/>
            <a:ext cx="4143380" cy="3130554"/>
          </a:xfrm>
          <a:prstGeom prst="rect">
            <a:avLst/>
          </a:prstGeom>
        </p:spPr>
      </p:pic>
      <p:pic>
        <p:nvPicPr>
          <p:cNvPr id="5" name="Рисунок 4" descr="0d079804499d182a03d715ba0a04e1b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3214686"/>
            <a:ext cx="4041343" cy="3052768"/>
          </a:xfrm>
          <a:prstGeom prst="rect">
            <a:avLst/>
          </a:prstGeom>
        </p:spPr>
      </p:pic>
    </p:spTree>
  </p:cSld>
  <p:clrMapOvr>
    <a:masterClrMapping/>
  </p:clrMapOvr>
  <p:transition>
    <p:spli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788736-CDE8-4A60-891B-ED29BAB021AC}" type="datetime1">
              <a:rPr lang="ru-RU" smtClean="0"/>
              <a:pPr>
                <a:defRPr/>
              </a:pPr>
              <a:t>27.08.2014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2636D5-9038-4805-B2CA-A81CB0589CE4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357290" y="2071678"/>
            <a:ext cx="71438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Он гулял по лесу смело,</a:t>
            </a:r>
            <a:b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Но лиса героя съела.</a:t>
            </a:r>
            <a:b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На прощанье спел бедняжка.</a:t>
            </a:r>
            <a:b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Его звали...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>
    <p:spli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788736-CDE8-4A60-891B-ED29BAB021AC}" type="datetime1">
              <a:rPr lang="ru-RU" smtClean="0"/>
              <a:pPr>
                <a:defRPr/>
              </a:pPr>
              <a:t>27.08.2014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2636D5-9038-4805-B2CA-A81CB0589CE4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pic>
        <p:nvPicPr>
          <p:cNvPr id="4" name="Рисунок 3" descr="0_59e2c_4e26947_X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428604"/>
            <a:ext cx="4681694" cy="3048953"/>
          </a:xfrm>
          <a:prstGeom prst="rect">
            <a:avLst/>
          </a:prstGeom>
        </p:spPr>
      </p:pic>
      <p:pic>
        <p:nvPicPr>
          <p:cNvPr id="5" name="Рисунок 4" descr="1277812140_img12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44" y="3063785"/>
            <a:ext cx="4643470" cy="3269037"/>
          </a:xfrm>
          <a:prstGeom prst="rect">
            <a:avLst/>
          </a:prstGeom>
        </p:spPr>
      </p:pic>
    </p:spTree>
  </p:cSld>
  <p:clrMapOvr>
    <a:masterClrMapping/>
  </p:clrMapOvr>
  <p:transition>
    <p:spli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788736-CDE8-4A60-891B-ED29BAB021AC}" type="datetime1">
              <a:rPr lang="ru-RU" smtClean="0"/>
              <a:pPr>
                <a:defRPr/>
              </a:pPr>
              <a:t>27.08.2014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2636D5-9038-4805-B2CA-A81CB0589CE4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  <p:pic>
        <p:nvPicPr>
          <p:cNvPr id="4" name="Рисунок 3" descr="1_8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357166"/>
            <a:ext cx="4691072" cy="3210034"/>
          </a:xfrm>
          <a:prstGeom prst="rect">
            <a:avLst/>
          </a:prstGeom>
        </p:spPr>
      </p:pic>
      <p:pic>
        <p:nvPicPr>
          <p:cNvPr id="5" name="Рисунок 4" descr="77578805852681395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20" y="3214686"/>
            <a:ext cx="5024452" cy="3346933"/>
          </a:xfrm>
          <a:prstGeom prst="rect">
            <a:avLst/>
          </a:prstGeom>
        </p:spPr>
      </p:pic>
    </p:spTree>
  </p:cSld>
  <p:clrMapOvr>
    <a:masterClrMapping/>
  </p:clrMapOvr>
  <p:transition>
    <p:spli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788736-CDE8-4A60-891B-ED29BAB021AC}" type="datetime1">
              <a:rPr lang="ru-RU" smtClean="0"/>
              <a:pPr>
                <a:defRPr/>
              </a:pPr>
              <a:t>27.08.2014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2636D5-9038-4805-B2CA-A81CB0589CE4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928794" y="1428736"/>
            <a:ext cx="592935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И красива, и мила,</a:t>
            </a:r>
            <a:br>
              <a:rPr lang="ru-RU" sz="3600" b="1" dirty="0" smtClean="0"/>
            </a:br>
            <a:r>
              <a:rPr lang="ru-RU" sz="3600" b="1" dirty="0" smtClean="0"/>
              <a:t>Только очень уж мала!</a:t>
            </a:r>
            <a:br>
              <a:rPr lang="ru-RU" sz="3600" b="1" dirty="0" smtClean="0"/>
            </a:br>
            <a:r>
              <a:rPr lang="ru-RU" sz="3600" b="1" dirty="0" smtClean="0"/>
              <a:t>Стройная </a:t>
            </a:r>
            <a:r>
              <a:rPr lang="ru-RU" sz="3600" b="1" dirty="0" err="1" smtClean="0"/>
              <a:t>фигурочка</a:t>
            </a:r>
            <a:r>
              <a:rPr lang="ru-RU" sz="3600" b="1" dirty="0" smtClean="0"/>
              <a:t>,</a:t>
            </a:r>
            <a:br>
              <a:rPr lang="ru-RU" sz="3600" b="1" dirty="0" smtClean="0"/>
            </a:br>
            <a:r>
              <a:rPr lang="ru-RU" sz="3600" b="1" dirty="0" smtClean="0"/>
              <a:t>А зовут... 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>
    <p:spli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788736-CDE8-4A60-891B-ED29BAB021AC}" type="datetime1">
              <a:rPr lang="ru-RU" smtClean="0"/>
              <a:pPr>
                <a:defRPr/>
              </a:pPr>
              <a:t>27.08.2014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2636D5-9038-4805-B2CA-A81CB0589CE4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  <p:pic>
        <p:nvPicPr>
          <p:cNvPr id="4" name="Рисунок 3" descr="b894807632a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934" y="500042"/>
            <a:ext cx="4286280" cy="3107553"/>
          </a:xfrm>
          <a:prstGeom prst="rect">
            <a:avLst/>
          </a:prstGeom>
        </p:spPr>
      </p:pic>
      <p:pic>
        <p:nvPicPr>
          <p:cNvPr id="5" name="Рисунок 4" descr="duimovochka.0-06-2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24" y="3071810"/>
            <a:ext cx="4206876" cy="3049985"/>
          </a:xfrm>
          <a:prstGeom prst="rect">
            <a:avLst/>
          </a:prstGeom>
        </p:spPr>
      </p:pic>
    </p:spTree>
  </p:cSld>
  <p:clrMapOvr>
    <a:masterClrMapping/>
  </p:clrMapOvr>
  <p:transition>
    <p:spli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788736-CDE8-4A60-891B-ED29BAB021AC}" type="datetime1">
              <a:rPr lang="ru-RU" smtClean="0"/>
              <a:pPr>
                <a:defRPr/>
              </a:pPr>
              <a:t>27.08.2014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2636D5-9038-4805-B2CA-A81CB0589CE4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1714480" y="1714488"/>
            <a:ext cx="5572164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Жил в бутылке сотни лет,</a:t>
            </a:r>
            <a:b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Наконец, увидел свет,</a:t>
            </a:r>
            <a:b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Бородою он оброс,</a:t>
            </a:r>
            <a:b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Этот добрый... 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>
    <p:spli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788736-CDE8-4A60-891B-ED29BAB021AC}" type="datetime1">
              <a:rPr lang="ru-RU" smtClean="0"/>
              <a:pPr>
                <a:defRPr/>
              </a:pPr>
              <a:t>27.08.2014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2636D5-9038-4805-B2CA-A81CB0589CE4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  <p:pic>
        <p:nvPicPr>
          <p:cNvPr id="4" name="Рисунок 3" descr="det38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60" y="357166"/>
            <a:ext cx="4071966" cy="5872635"/>
          </a:xfrm>
          <a:prstGeom prst="rect">
            <a:avLst/>
          </a:prstGeom>
        </p:spPr>
      </p:pic>
    </p:spTree>
  </p:cSld>
  <p:clrMapOvr>
    <a:masterClrMapping/>
  </p:clrMapOvr>
  <p:transition>
    <p:spli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788736-CDE8-4A60-891B-ED29BAB021AC}" type="datetime1">
              <a:rPr lang="ru-RU" smtClean="0"/>
              <a:pPr>
                <a:defRPr/>
              </a:pPr>
              <a:t>27.08.2014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2636D5-9038-4805-B2CA-A81CB0589CE4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571604" y="1714488"/>
            <a:ext cx="621507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Бедных кукол бьет и мучит,</a:t>
            </a:r>
            <a:br>
              <a:rPr lang="ru-RU" sz="3200" dirty="0" smtClean="0"/>
            </a:br>
            <a:r>
              <a:rPr lang="ru-RU" sz="3200" dirty="0" smtClean="0"/>
              <a:t>Ищет он волшебный ключик.</a:t>
            </a:r>
            <a:br>
              <a:rPr lang="ru-RU" sz="3200" dirty="0" smtClean="0"/>
            </a:br>
            <a:r>
              <a:rPr lang="ru-RU" sz="3200" dirty="0" smtClean="0"/>
              <a:t>У него ужасный вид,</a:t>
            </a:r>
            <a:br>
              <a:rPr lang="ru-RU" sz="3200" dirty="0" smtClean="0"/>
            </a:br>
            <a:r>
              <a:rPr lang="ru-RU" sz="3200" dirty="0" smtClean="0"/>
              <a:t>Это доктор... </a:t>
            </a:r>
            <a:br>
              <a:rPr lang="ru-RU" sz="3200" dirty="0" smtClean="0"/>
            </a:br>
            <a:endParaRPr lang="ru-RU" sz="3200" dirty="0"/>
          </a:p>
        </p:txBody>
      </p:sp>
    </p:spTree>
  </p:cSld>
  <p:clrMapOvr>
    <a:masterClrMapping/>
  </p:clrMapOvr>
  <p:transition>
    <p:spli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788736-CDE8-4A60-891B-ED29BAB021AC}" type="datetime1">
              <a:rPr lang="ru-RU" smtClean="0"/>
              <a:pPr>
                <a:defRPr/>
              </a:pPr>
              <a:t>27.08.2014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2636D5-9038-4805-B2CA-A81CB0589CE4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pic>
        <p:nvPicPr>
          <p:cNvPr id="4" name="Рисунок 3" descr="KB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642918"/>
            <a:ext cx="4078640" cy="3929090"/>
          </a:xfrm>
          <a:prstGeom prst="rect">
            <a:avLst/>
          </a:prstGeom>
        </p:spPr>
      </p:pic>
      <p:pic>
        <p:nvPicPr>
          <p:cNvPr id="5" name="Рисунок 4" descr="99762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818" y="3143248"/>
            <a:ext cx="3214710" cy="3329522"/>
          </a:xfrm>
          <a:prstGeom prst="rect">
            <a:avLst/>
          </a:prstGeom>
        </p:spPr>
      </p:pic>
    </p:spTree>
  </p:cSld>
  <p:clrMapOvr>
    <a:masterClrMapping/>
  </p:clrMapOvr>
  <p:transition>
    <p:spli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788736-CDE8-4A60-891B-ED29BAB021AC}" type="datetime1">
              <a:rPr lang="ru-RU" smtClean="0"/>
              <a:pPr>
                <a:defRPr/>
              </a:pPr>
              <a:t>27.08.2014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2636D5-9038-4805-B2CA-A81CB0589CE4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643042" y="1643050"/>
            <a:ext cx="650085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Много дней он был в пути,</a:t>
            </a:r>
            <a:br>
              <a:rPr lang="ru-RU" sz="3600" dirty="0" smtClean="0"/>
            </a:br>
            <a:r>
              <a:rPr lang="ru-RU" sz="3600" dirty="0" smtClean="0"/>
              <a:t>Чтоб жену свою найти,</a:t>
            </a:r>
            <a:br>
              <a:rPr lang="ru-RU" sz="3600" dirty="0" smtClean="0"/>
            </a:br>
            <a:r>
              <a:rPr lang="ru-RU" sz="3600" dirty="0" smtClean="0"/>
              <a:t>А помог ему клубок,</a:t>
            </a:r>
            <a:br>
              <a:rPr lang="ru-RU" sz="3600" dirty="0" smtClean="0"/>
            </a:br>
            <a:r>
              <a:rPr lang="ru-RU" sz="3600" dirty="0" smtClean="0"/>
              <a:t>Его звали... 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</p:spTree>
  </p:cSld>
  <p:clrMapOvr>
    <a:masterClrMapping/>
  </p:clrMapOvr>
  <p:transition>
    <p:spli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788736-CDE8-4A60-891B-ED29BAB021AC}" type="datetime1">
              <a:rPr lang="ru-RU" smtClean="0"/>
              <a:pPr>
                <a:defRPr/>
              </a:pPr>
              <a:t>27.08.2014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2636D5-9038-4805-B2CA-A81CB0589CE4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  <p:pic>
        <p:nvPicPr>
          <p:cNvPr id="4" name="Рисунок 3" descr="0_70c51_647fd406_X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1857364"/>
            <a:ext cx="5019481" cy="2590052"/>
          </a:xfrm>
          <a:prstGeom prst="rect">
            <a:avLst/>
          </a:prstGeom>
        </p:spPr>
      </p:pic>
      <p:pic>
        <p:nvPicPr>
          <p:cNvPr id="5" name="Рисунок 4" descr="7)))))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60" y="714356"/>
            <a:ext cx="2297291" cy="5715016"/>
          </a:xfrm>
          <a:prstGeom prst="rect">
            <a:avLst/>
          </a:prstGeom>
        </p:spPr>
      </p:pic>
    </p:spTree>
  </p:cSld>
  <p:clrMapOvr>
    <a:masterClrMapping/>
  </p:clrMapOvr>
  <p:transition>
    <p:spli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788736-CDE8-4A60-891B-ED29BAB021AC}" type="datetime1">
              <a:rPr lang="ru-RU" smtClean="0"/>
              <a:pPr>
                <a:defRPr/>
              </a:pPr>
              <a:t>27.08.2014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2636D5-9038-4805-B2CA-A81CB0589CE4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1785918" y="1714488"/>
            <a:ext cx="621510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Все узнает, подглядит,</a:t>
            </a:r>
            <a:b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Всем мешает и вредит.</a:t>
            </a:r>
            <a:b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Ей лишь </a:t>
            </a: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крыска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дорога,</a:t>
            </a:r>
            <a:b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А зовут ее... 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>
    <p:spli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788736-CDE8-4A60-891B-ED29BAB021AC}" type="datetime1">
              <a:rPr lang="ru-RU" smtClean="0"/>
              <a:pPr>
                <a:defRPr/>
              </a:pPr>
              <a:t>27.08.2014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2636D5-9038-4805-B2CA-A81CB0589CE4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  <p:pic>
        <p:nvPicPr>
          <p:cNvPr id="4" name="Рисунок 3" descr="108346968_2d3fccdbb2c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3214686"/>
            <a:ext cx="4071966" cy="3053975"/>
          </a:xfrm>
          <a:prstGeom prst="rect">
            <a:avLst/>
          </a:prstGeom>
        </p:spPr>
      </p:pic>
      <p:pic>
        <p:nvPicPr>
          <p:cNvPr id="5" name="Рисунок 4" descr="hHRhwCplo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57166"/>
            <a:ext cx="4071966" cy="3832439"/>
          </a:xfrm>
          <a:prstGeom prst="rect">
            <a:avLst/>
          </a:prstGeom>
        </p:spPr>
      </p:pic>
    </p:spTree>
  </p:cSld>
  <p:clrMapOvr>
    <a:masterClrMapping/>
  </p:clrMapOvr>
  <p:transition>
    <p:spli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788736-CDE8-4A60-891B-ED29BAB021AC}" type="datetime1">
              <a:rPr lang="ru-RU" smtClean="0"/>
              <a:pPr>
                <a:defRPr/>
              </a:pPr>
              <a:t>27.08.2014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2636D5-9038-4805-B2CA-A81CB0589CE4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  <p:pic>
        <p:nvPicPr>
          <p:cNvPr id="4" name="Рисунок 3" descr="77687902_1d37780a94cc2f0da19d0b0859ab4391_15938751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628" y="357166"/>
            <a:ext cx="3786214" cy="2608281"/>
          </a:xfrm>
          <a:prstGeom prst="rect">
            <a:avLst/>
          </a:prstGeom>
        </p:spPr>
      </p:pic>
      <p:pic>
        <p:nvPicPr>
          <p:cNvPr id="6" name="Рисунок 5" descr="i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116" y="2214554"/>
            <a:ext cx="2667005" cy="2000254"/>
          </a:xfrm>
          <a:prstGeom prst="rect">
            <a:avLst/>
          </a:prstGeom>
        </p:spPr>
      </p:pic>
      <p:pic>
        <p:nvPicPr>
          <p:cNvPr id="5" name="Рисунок 4" descr="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34" y="3990288"/>
            <a:ext cx="3429024" cy="2296222"/>
          </a:xfrm>
          <a:prstGeom prst="rect">
            <a:avLst/>
          </a:prstGeom>
        </p:spPr>
      </p:pic>
    </p:spTree>
  </p:cSld>
  <p:clrMapOvr>
    <a:masterClrMapping/>
  </p:clrMapOvr>
  <p:transition>
    <p:spli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788736-CDE8-4A60-891B-ED29BAB021AC}" type="datetime1">
              <a:rPr lang="ru-RU" smtClean="0"/>
              <a:pPr>
                <a:defRPr/>
              </a:pPr>
              <a:t>27.08.2014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2636D5-9038-4805-B2CA-A81CB0589CE4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571604" y="1714488"/>
            <a:ext cx="657226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Потерял он как-то хвостик,</a:t>
            </a:r>
            <a:br>
              <a:rPr lang="ru-RU" sz="3600" b="1" dirty="0" smtClean="0"/>
            </a:br>
            <a:r>
              <a:rPr lang="ru-RU" sz="3600" b="1" dirty="0" smtClean="0"/>
              <a:t>Но его вернули гости.</a:t>
            </a:r>
            <a:br>
              <a:rPr lang="ru-RU" sz="3600" b="1" dirty="0" smtClean="0"/>
            </a:br>
            <a:r>
              <a:rPr lang="ru-RU" sz="3600" b="1" dirty="0" smtClean="0"/>
              <a:t>Он ворчлив, как старичок</a:t>
            </a:r>
            <a:br>
              <a:rPr lang="ru-RU" sz="3600" b="1" dirty="0" smtClean="0"/>
            </a:br>
            <a:r>
              <a:rPr lang="ru-RU" sz="3600" b="1" dirty="0" smtClean="0"/>
              <a:t>Этот грустный...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>
    <p:spli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788736-CDE8-4A60-891B-ED29BAB021AC}" type="datetime1">
              <a:rPr lang="ru-RU" smtClean="0"/>
              <a:pPr>
                <a:defRPr/>
              </a:pPr>
              <a:t>27.08.2014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2636D5-9038-4805-B2CA-A81CB0589CE4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  <p:pic>
        <p:nvPicPr>
          <p:cNvPr id="4" name="Рисунок 3" descr="45f73894ac022d29fc90f0baa9c8131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428604"/>
            <a:ext cx="3143272" cy="3143272"/>
          </a:xfrm>
          <a:prstGeom prst="rect">
            <a:avLst/>
          </a:prstGeom>
        </p:spPr>
      </p:pic>
      <p:pic>
        <p:nvPicPr>
          <p:cNvPr id="5" name="Рисунок 4" descr="1361544031676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20" y="2786058"/>
            <a:ext cx="4812665" cy="3571900"/>
          </a:xfrm>
          <a:prstGeom prst="rect">
            <a:avLst/>
          </a:prstGeom>
        </p:spPr>
      </p:pic>
    </p:spTree>
  </p:cSld>
  <p:clrMapOvr>
    <a:masterClrMapping/>
  </p:clrMapOvr>
  <p:transition>
    <p:spli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788736-CDE8-4A60-891B-ED29BAB021AC}" type="datetime1">
              <a:rPr lang="ru-RU" smtClean="0"/>
              <a:pPr>
                <a:defRPr/>
              </a:pPr>
              <a:t>27.08.2014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2636D5-9038-4805-B2CA-A81CB0589CE4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1214414" y="1571612"/>
            <a:ext cx="750099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Он большой шалун и комик,</a:t>
            </a:r>
            <a:endParaRPr lang="en-US" sz="36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У него на крыше домик.</a:t>
            </a:r>
            <a:b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Хвастунишка и зазнайка,</a:t>
            </a:r>
            <a:b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А зовут его... 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>
    <p:spli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788736-CDE8-4A60-891B-ED29BAB021AC}" type="datetime1">
              <a:rPr lang="ru-RU" smtClean="0"/>
              <a:pPr>
                <a:defRPr/>
              </a:pPr>
              <a:t>27.08.2014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2636D5-9038-4805-B2CA-A81CB0589CE4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  <p:pic>
        <p:nvPicPr>
          <p:cNvPr id="4" name="Рисунок 3" descr="104000142_488b564a77b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428604"/>
            <a:ext cx="2779776" cy="3304032"/>
          </a:xfrm>
          <a:prstGeom prst="rect">
            <a:avLst/>
          </a:prstGeom>
        </p:spPr>
      </p:pic>
      <p:pic>
        <p:nvPicPr>
          <p:cNvPr id="5" name="Рисунок 4" descr="19736427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868" y="2357430"/>
            <a:ext cx="5000660" cy="4091449"/>
          </a:xfrm>
          <a:prstGeom prst="rect">
            <a:avLst/>
          </a:prstGeom>
        </p:spPr>
      </p:pic>
    </p:spTree>
  </p:cSld>
  <p:clrMapOvr>
    <a:masterClrMapping/>
  </p:clrMapOvr>
  <p:transition>
    <p:spli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788736-CDE8-4A60-891B-ED29BAB021AC}" type="datetime1">
              <a:rPr lang="ru-RU" smtClean="0"/>
              <a:pPr>
                <a:defRPr/>
              </a:pPr>
              <a:t>27.08.2014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2636D5-9038-4805-B2CA-A81CB0589CE4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214282" y="1571612"/>
            <a:ext cx="9429816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</a:rPr>
              <a:t>Этот серый великан выдул радужный фонтан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Над водою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</a:rPr>
              <a:t>летний зной словно дожди проливной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Рыб летучих окотил, белых чаек освежил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</a:rPr>
              <a:t>И закрыв огромный рот в море скрылся …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>
    <p:spli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788736-CDE8-4A60-891B-ED29BAB021AC}" type="datetime1">
              <a:rPr lang="ru-RU" smtClean="0"/>
              <a:pPr>
                <a:defRPr/>
              </a:pPr>
              <a:t>27.08.2014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2636D5-9038-4805-B2CA-A81CB0589CE4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  <p:pic>
        <p:nvPicPr>
          <p:cNvPr id="1026" name="Picture 2" descr="C:\Documents and Settings\Admin\Рабочий стол\i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428604"/>
            <a:ext cx="3781446" cy="3806825"/>
          </a:xfrm>
          <a:prstGeom prst="rect">
            <a:avLst/>
          </a:prstGeom>
          <a:noFill/>
        </p:spPr>
      </p:pic>
      <p:pic>
        <p:nvPicPr>
          <p:cNvPr id="1027" name="Picture 3" descr="C:\Documents and Settings\Admin\Рабочий стол\i (4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071810"/>
            <a:ext cx="4879677" cy="3357576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0B00B-1109-4F8F-A634-F5E46F200204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785786" y="642918"/>
            <a:ext cx="7500990" cy="1500198"/>
          </a:xfrm>
          <a:prstGeom prst="wedgeRoundRectCallout">
            <a:avLst>
              <a:gd name="adj1" fmla="val 4276"/>
              <a:gd name="adj2" fmla="val 12240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57224" y="714356"/>
            <a:ext cx="74295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dirty="0" smtClean="0"/>
              <a:t>МОЛОДЦЫ!!!</a:t>
            </a:r>
            <a:endParaRPr lang="ru-RU" sz="8000" dirty="0"/>
          </a:p>
        </p:txBody>
      </p:sp>
      <p:pic>
        <p:nvPicPr>
          <p:cNvPr id="8" name="Рисунок 7" descr="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422" y="3214686"/>
            <a:ext cx="3355848" cy="3304032"/>
          </a:xfrm>
          <a:prstGeom prst="rect">
            <a:avLst/>
          </a:prstGeo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2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cards-1-9-day-of-knowled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9372" y="1055336"/>
            <a:ext cx="3059620" cy="2163016"/>
          </a:xfrm>
          <a:prstGeom prst="rect">
            <a:avLst/>
          </a:prstGeom>
        </p:spPr>
      </p:pic>
      <p:pic>
        <p:nvPicPr>
          <p:cNvPr id="11" name="Рисунок 10" descr="2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702" y="982248"/>
            <a:ext cx="2143140" cy="2946818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0B00B-1109-4F8F-A634-F5E46F200204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685800" y="357166"/>
            <a:ext cx="7772400" cy="898521"/>
          </a:xfrm>
        </p:spPr>
        <p:txBody>
          <a:bodyPr/>
          <a:lstStyle/>
          <a:p>
            <a:r>
              <a:rPr lang="ru-RU" b="1" dirty="0" smtClean="0">
                <a:latin typeface="a_Albionic" pitchFamily="34" charset="-52"/>
              </a:rPr>
              <a:t>Кроссворд «ШКОЛЬНЫЙ»</a:t>
            </a:r>
            <a:endParaRPr lang="ru-RU" b="1" dirty="0">
              <a:latin typeface="a_Albionic" pitchFamily="34" charset="-52"/>
            </a:endParaRP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214282" y="3219464"/>
            <a:ext cx="8643998" cy="3209932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08 Underground" pitchFamily="2" charset="0"/>
              </a:rPr>
              <a:t>Отгадай кроссворд,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08 Underground" pitchFamily="2" charset="0"/>
              </a:rPr>
              <a:t>используя текст и рисунки – подсказки.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08 Underground" pitchFamily="2" charset="0"/>
              </a:rPr>
              <a:t>В конце прочти слово по вертикали в жёлтом прямоугольнике.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08 Underground" pitchFamily="2" charset="0"/>
              </a:rPr>
              <a:t>Кого так называют? 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08 Underground" pitchFamily="2" charset="0"/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pencil2009032414054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802" y="714356"/>
            <a:ext cx="5407544" cy="38866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a_Albionic" pitchFamily="34" charset="-52"/>
              </a:rPr>
              <a:t>Кроссворд «ШКОЛЬНЫЙ»</a:t>
            </a:r>
            <a:endParaRPr lang="ru-RU" b="1" dirty="0">
              <a:latin typeface="a_Albionic" pitchFamily="34" charset="-52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0B00B-1109-4F8F-A634-F5E46F200204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00038" y="2407920"/>
          <a:ext cx="6929482" cy="3878600"/>
        </p:xfrm>
        <a:graphic>
          <a:graphicData uri="http://schemas.openxmlformats.org/drawingml/2006/table">
            <a:tbl>
              <a:tblPr/>
              <a:tblGrid>
                <a:gridCol w="494963"/>
                <a:gridCol w="494963"/>
                <a:gridCol w="494963"/>
                <a:gridCol w="515371"/>
                <a:gridCol w="474555"/>
                <a:gridCol w="494963"/>
                <a:gridCol w="494963"/>
                <a:gridCol w="494963"/>
                <a:gridCol w="494963"/>
                <a:gridCol w="494963"/>
                <a:gridCol w="494963"/>
                <a:gridCol w="494963"/>
                <a:gridCol w="494963"/>
                <a:gridCol w="494963"/>
              </a:tblGrid>
              <a:tr h="48482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482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4825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4825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482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4825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4825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484825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429156" y="1357298"/>
            <a:ext cx="47863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Если ты его отточишь,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Нарисуешь всё, что хочешь!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Солнце, море, горы, пляж…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Что же это?..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00034" y="2416726"/>
            <a:ext cx="714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*</a:t>
            </a:r>
            <a:endParaRPr lang="ru-RU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28596" y="2285992"/>
            <a:ext cx="4214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tx1">
                    <a:lumMod val="75000"/>
                  </a:schemeClr>
                </a:solidFill>
              </a:rPr>
              <a:t> к  а  </a:t>
            </a:r>
            <a:r>
              <a:rPr lang="ru-RU" sz="3600" b="1" dirty="0" err="1" smtClean="0">
                <a:solidFill>
                  <a:schemeClr val="tx1">
                    <a:lumMod val="75000"/>
                  </a:schemeClr>
                </a:solidFill>
              </a:rPr>
              <a:t>р</a:t>
            </a:r>
            <a:r>
              <a:rPr lang="ru-RU" sz="3600" b="1" dirty="0" smtClean="0">
                <a:solidFill>
                  <a:schemeClr val="tx1">
                    <a:lumMod val="75000"/>
                  </a:schemeClr>
                </a:solidFill>
              </a:rPr>
              <a:t>  </a:t>
            </a:r>
            <a:r>
              <a:rPr lang="ru-RU" sz="3600" b="1" dirty="0" err="1" smtClean="0">
                <a:solidFill>
                  <a:schemeClr val="tx1">
                    <a:lumMod val="75000"/>
                  </a:schemeClr>
                </a:solidFill>
              </a:rPr>
              <a:t>а</a:t>
            </a:r>
            <a:r>
              <a:rPr lang="ru-RU" sz="3600" b="1" dirty="0" smtClean="0">
                <a:solidFill>
                  <a:schemeClr val="tx1">
                    <a:lumMod val="75000"/>
                  </a:schemeClr>
                </a:solidFill>
              </a:rPr>
              <a:t>  </a:t>
            </a:r>
            <a:r>
              <a:rPr lang="ru-RU" sz="3600" b="1" dirty="0" err="1" smtClean="0">
                <a:solidFill>
                  <a:schemeClr val="tx1">
                    <a:lumMod val="75000"/>
                  </a:schemeClr>
                </a:solidFill>
              </a:rPr>
              <a:t>н</a:t>
            </a:r>
            <a:r>
              <a:rPr lang="ru-RU" sz="3600" b="1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ru-RU" sz="3600" b="1" dirty="0" err="1" smtClean="0">
                <a:solidFill>
                  <a:schemeClr val="tx1">
                    <a:lumMod val="75000"/>
                  </a:schemeClr>
                </a:solidFill>
              </a:rPr>
              <a:t>д</a:t>
            </a:r>
            <a:r>
              <a:rPr lang="ru-RU" sz="3600" b="1" dirty="0" smtClean="0">
                <a:solidFill>
                  <a:schemeClr val="tx1">
                    <a:lumMod val="75000"/>
                  </a:schemeClr>
                </a:solidFill>
              </a:rPr>
              <a:t>  </a:t>
            </a:r>
            <a:r>
              <a:rPr lang="ru-RU" sz="3600" b="1" dirty="0" err="1" smtClean="0">
                <a:solidFill>
                  <a:schemeClr val="tx1">
                    <a:lumMod val="75000"/>
                  </a:schemeClr>
                </a:solidFill>
              </a:rPr>
              <a:t>а</a:t>
            </a:r>
            <a:r>
              <a:rPr lang="ru-RU" sz="3600" b="1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ru-RU" sz="3600" b="1" dirty="0" err="1" smtClean="0">
                <a:solidFill>
                  <a:schemeClr val="tx1">
                    <a:lumMod val="75000"/>
                  </a:schemeClr>
                </a:solidFill>
              </a:rPr>
              <a:t>ш</a:t>
            </a:r>
            <a:endParaRPr lang="ru-RU" sz="3600" b="1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pencil2009032414054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80" y="1000108"/>
            <a:ext cx="3643338" cy="36433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a_Albionic" pitchFamily="34" charset="-52"/>
              </a:rPr>
              <a:t>Кроссворд «ШКОЛЬНЫЙ»</a:t>
            </a:r>
            <a:endParaRPr lang="ru-RU" b="1" dirty="0">
              <a:latin typeface="a_Albionic" pitchFamily="34" charset="-52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0B00B-1109-4F8F-A634-F5E46F200204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00038" y="2407920"/>
          <a:ext cx="6929482" cy="3878600"/>
        </p:xfrm>
        <a:graphic>
          <a:graphicData uri="http://schemas.openxmlformats.org/drawingml/2006/table">
            <a:tbl>
              <a:tblPr/>
              <a:tblGrid>
                <a:gridCol w="494963"/>
                <a:gridCol w="494963"/>
                <a:gridCol w="494963"/>
                <a:gridCol w="515371"/>
                <a:gridCol w="474555"/>
                <a:gridCol w="494963"/>
                <a:gridCol w="494963"/>
                <a:gridCol w="494963"/>
                <a:gridCol w="494963"/>
                <a:gridCol w="494963"/>
                <a:gridCol w="494963"/>
                <a:gridCol w="494963"/>
                <a:gridCol w="494963"/>
                <a:gridCol w="494963"/>
              </a:tblGrid>
              <a:tr h="48482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482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4825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4825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482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4825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4825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484825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786314" y="1357298"/>
            <a:ext cx="4786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500166" y="2857496"/>
            <a:ext cx="714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*</a:t>
            </a:r>
            <a:endParaRPr lang="ru-RU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28596" y="2285992"/>
            <a:ext cx="4214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tx1">
                    <a:lumMod val="75000"/>
                  </a:schemeClr>
                </a:solidFill>
              </a:rPr>
              <a:t> к  а  </a:t>
            </a:r>
            <a:r>
              <a:rPr lang="ru-RU" sz="3600" b="1" dirty="0" err="1" smtClean="0">
                <a:solidFill>
                  <a:schemeClr val="tx1">
                    <a:lumMod val="75000"/>
                  </a:schemeClr>
                </a:solidFill>
              </a:rPr>
              <a:t>р</a:t>
            </a:r>
            <a:r>
              <a:rPr lang="ru-RU" sz="3600" b="1" dirty="0" smtClean="0">
                <a:solidFill>
                  <a:schemeClr val="tx1">
                    <a:lumMod val="75000"/>
                  </a:schemeClr>
                </a:solidFill>
              </a:rPr>
              <a:t>  </a:t>
            </a:r>
            <a:r>
              <a:rPr lang="ru-RU" sz="3600" b="1" dirty="0" err="1" smtClean="0">
                <a:solidFill>
                  <a:schemeClr val="tx1">
                    <a:lumMod val="75000"/>
                  </a:schemeClr>
                </a:solidFill>
              </a:rPr>
              <a:t>а</a:t>
            </a:r>
            <a:r>
              <a:rPr lang="ru-RU" sz="3600" b="1" dirty="0" smtClean="0">
                <a:solidFill>
                  <a:schemeClr val="tx1">
                    <a:lumMod val="75000"/>
                  </a:schemeClr>
                </a:solidFill>
              </a:rPr>
              <a:t>  </a:t>
            </a:r>
            <a:r>
              <a:rPr lang="ru-RU" sz="3600" b="1" dirty="0" err="1" smtClean="0">
                <a:solidFill>
                  <a:schemeClr val="tx1">
                    <a:lumMod val="75000"/>
                  </a:schemeClr>
                </a:solidFill>
              </a:rPr>
              <a:t>н</a:t>
            </a:r>
            <a:r>
              <a:rPr lang="ru-RU" sz="3600" b="1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ru-RU" sz="3600" b="1" dirty="0" err="1" smtClean="0">
                <a:solidFill>
                  <a:schemeClr val="tx1">
                    <a:lumMod val="75000"/>
                  </a:schemeClr>
                </a:solidFill>
              </a:rPr>
              <a:t>д</a:t>
            </a:r>
            <a:r>
              <a:rPr lang="ru-RU" sz="3600" b="1" dirty="0" smtClean="0">
                <a:solidFill>
                  <a:schemeClr val="tx1">
                    <a:lumMod val="75000"/>
                  </a:schemeClr>
                </a:solidFill>
              </a:rPr>
              <a:t>  </a:t>
            </a:r>
            <a:r>
              <a:rPr lang="ru-RU" sz="3600" b="1" dirty="0" err="1" smtClean="0">
                <a:solidFill>
                  <a:schemeClr val="tx1">
                    <a:lumMod val="75000"/>
                  </a:schemeClr>
                </a:solidFill>
              </a:rPr>
              <a:t>а</a:t>
            </a:r>
            <a:r>
              <a:rPr lang="ru-RU" sz="3600" b="1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ru-RU" sz="3600" b="1" dirty="0" err="1" smtClean="0">
                <a:solidFill>
                  <a:schemeClr val="tx1">
                    <a:lumMod val="75000"/>
                  </a:schemeClr>
                </a:solidFill>
              </a:rPr>
              <a:t>ш</a:t>
            </a:r>
            <a:endParaRPr lang="ru-RU" sz="36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71604" y="2782669"/>
            <a:ext cx="3214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</a:rPr>
              <a:t>з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  в  о </a:t>
            </a:r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</a:rPr>
              <a:t>н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  </a:t>
            </a:r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</a:rPr>
              <a:t>о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 к</a:t>
            </a:r>
            <a:endParaRPr lang="ru-RU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0" y="1071546"/>
            <a:ext cx="43577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Кулик не велик,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Сотне ребят велит: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То сядь да учись,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То встань - разойдись.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2" grpId="0"/>
      <p:bldP spid="1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788736-CDE8-4A60-891B-ED29BAB021AC}" type="datetime1">
              <a:rPr lang="ru-RU" smtClean="0"/>
              <a:pPr>
                <a:defRPr/>
              </a:pPr>
              <a:t>27.08.2014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2636D5-9038-4805-B2CA-A81CB0589CE4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pic>
        <p:nvPicPr>
          <p:cNvPr id="4" name="Рисунок 3" descr="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496" y="285728"/>
            <a:ext cx="4889512" cy="3667134"/>
          </a:xfrm>
          <a:prstGeom prst="rect">
            <a:avLst/>
          </a:prstGeom>
        </p:spPr>
      </p:pic>
      <p:pic>
        <p:nvPicPr>
          <p:cNvPr id="5" name="Рисунок 4" descr="empty166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3143248"/>
            <a:ext cx="4548219" cy="3411165"/>
          </a:xfrm>
          <a:prstGeom prst="rect">
            <a:avLst/>
          </a:prstGeom>
        </p:spPr>
      </p:pic>
    </p:spTree>
  </p:cSld>
  <p:clrMapOvr>
    <a:masterClrMapping/>
  </p:clrMapOvr>
  <p:transition>
    <p:spli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pencil20090324140545.jpg"/>
          <p:cNvPicPr>
            <a:picLocks noChangeAspect="1"/>
          </p:cNvPicPr>
          <p:nvPr/>
        </p:nvPicPr>
        <p:blipFill>
          <a:blip r:embed="rId2"/>
          <a:srcRect r="58824" b="62480"/>
          <a:stretch>
            <a:fillRect/>
          </a:stretch>
        </p:blipFill>
        <p:spPr>
          <a:xfrm>
            <a:off x="4486583" y="1357298"/>
            <a:ext cx="4657449" cy="3000395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a_Albionic" pitchFamily="34" charset="-52"/>
              </a:rPr>
              <a:t>Кроссворд «ШКОЛЬНЫЙ»</a:t>
            </a:r>
            <a:endParaRPr lang="ru-RU" b="1" dirty="0">
              <a:latin typeface="a_Albionic" pitchFamily="34" charset="-52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0B00B-1109-4F8F-A634-F5E46F200204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00038" y="2407920"/>
          <a:ext cx="6929482" cy="3878600"/>
        </p:xfrm>
        <a:graphic>
          <a:graphicData uri="http://schemas.openxmlformats.org/drawingml/2006/table">
            <a:tbl>
              <a:tblPr/>
              <a:tblGrid>
                <a:gridCol w="494963"/>
                <a:gridCol w="494963"/>
                <a:gridCol w="494963"/>
                <a:gridCol w="515371"/>
                <a:gridCol w="474555"/>
                <a:gridCol w="494963"/>
                <a:gridCol w="494963"/>
                <a:gridCol w="494963"/>
                <a:gridCol w="494963"/>
                <a:gridCol w="494963"/>
                <a:gridCol w="494963"/>
                <a:gridCol w="494963"/>
                <a:gridCol w="494963"/>
                <a:gridCol w="494963"/>
              </a:tblGrid>
              <a:tr h="48482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482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4825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4825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482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4825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4825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484825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786314" y="1253669"/>
            <a:ext cx="43577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По черному белым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Пишут то и дело.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Потрут тряпицей -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Чиста страница.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500430" y="3357562"/>
            <a:ext cx="714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*</a:t>
            </a:r>
            <a:endParaRPr lang="ru-RU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28596" y="2285992"/>
            <a:ext cx="4214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tx1">
                    <a:lumMod val="75000"/>
                  </a:schemeClr>
                </a:solidFill>
              </a:rPr>
              <a:t> к  а  </a:t>
            </a:r>
            <a:r>
              <a:rPr lang="ru-RU" sz="3600" b="1" dirty="0" err="1" smtClean="0">
                <a:solidFill>
                  <a:schemeClr val="tx1">
                    <a:lumMod val="75000"/>
                  </a:schemeClr>
                </a:solidFill>
              </a:rPr>
              <a:t>р</a:t>
            </a:r>
            <a:r>
              <a:rPr lang="ru-RU" sz="3600" b="1" dirty="0" smtClean="0">
                <a:solidFill>
                  <a:schemeClr val="tx1">
                    <a:lumMod val="75000"/>
                  </a:schemeClr>
                </a:solidFill>
              </a:rPr>
              <a:t>  </a:t>
            </a:r>
            <a:r>
              <a:rPr lang="ru-RU" sz="3600" b="1" dirty="0" err="1" smtClean="0">
                <a:solidFill>
                  <a:schemeClr val="tx1">
                    <a:lumMod val="75000"/>
                  </a:schemeClr>
                </a:solidFill>
              </a:rPr>
              <a:t>а</a:t>
            </a:r>
            <a:r>
              <a:rPr lang="ru-RU" sz="3600" b="1" dirty="0" smtClean="0">
                <a:solidFill>
                  <a:schemeClr val="tx1">
                    <a:lumMod val="75000"/>
                  </a:schemeClr>
                </a:solidFill>
              </a:rPr>
              <a:t>  </a:t>
            </a:r>
            <a:r>
              <a:rPr lang="ru-RU" sz="3600" b="1" dirty="0" err="1" smtClean="0">
                <a:solidFill>
                  <a:schemeClr val="tx1">
                    <a:lumMod val="75000"/>
                  </a:schemeClr>
                </a:solidFill>
              </a:rPr>
              <a:t>н</a:t>
            </a:r>
            <a:r>
              <a:rPr lang="ru-RU" sz="3600" b="1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ru-RU" sz="3600" b="1" dirty="0" err="1" smtClean="0">
                <a:solidFill>
                  <a:schemeClr val="tx1">
                    <a:lumMod val="75000"/>
                  </a:schemeClr>
                </a:solidFill>
              </a:rPr>
              <a:t>д</a:t>
            </a:r>
            <a:r>
              <a:rPr lang="ru-RU" sz="3600" b="1" dirty="0" smtClean="0">
                <a:solidFill>
                  <a:schemeClr val="tx1">
                    <a:lumMod val="75000"/>
                  </a:schemeClr>
                </a:solidFill>
              </a:rPr>
              <a:t>  </a:t>
            </a:r>
            <a:r>
              <a:rPr lang="ru-RU" sz="3600" b="1" dirty="0" err="1" smtClean="0">
                <a:solidFill>
                  <a:schemeClr val="tx1">
                    <a:lumMod val="75000"/>
                  </a:schemeClr>
                </a:solidFill>
              </a:rPr>
              <a:t>а</a:t>
            </a:r>
            <a:r>
              <a:rPr lang="ru-RU" sz="3600" b="1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ru-RU" sz="3600" b="1" dirty="0" err="1" smtClean="0">
                <a:solidFill>
                  <a:schemeClr val="tx1">
                    <a:lumMod val="75000"/>
                  </a:schemeClr>
                </a:solidFill>
              </a:rPr>
              <a:t>ш</a:t>
            </a:r>
            <a:endParaRPr lang="ru-RU" sz="36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71604" y="2786058"/>
            <a:ext cx="3214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</a:rPr>
              <a:t>з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  в  о </a:t>
            </a:r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</a:rPr>
              <a:t>н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  </a:t>
            </a:r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</a:rPr>
              <a:t>о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 к</a:t>
            </a:r>
            <a:endParaRPr lang="ru-RU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00430" y="3286124"/>
            <a:ext cx="2643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</a:rPr>
              <a:t>д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 о  с  к  а</a:t>
            </a:r>
            <a:endParaRPr lang="ru-RU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pencil2009032414054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071546"/>
            <a:ext cx="3827557" cy="3143271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a_Albionic" pitchFamily="34" charset="-52"/>
              </a:rPr>
              <a:t>Кроссворд «ШКОЛЬНЫЙ»</a:t>
            </a:r>
            <a:endParaRPr lang="ru-RU" b="1" dirty="0">
              <a:latin typeface="a_Albionic" pitchFamily="34" charset="-52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0B00B-1109-4F8F-A634-F5E46F200204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00038" y="2407920"/>
          <a:ext cx="6929482" cy="3878600"/>
        </p:xfrm>
        <a:graphic>
          <a:graphicData uri="http://schemas.openxmlformats.org/drawingml/2006/table">
            <a:tbl>
              <a:tblPr/>
              <a:tblGrid>
                <a:gridCol w="494963"/>
                <a:gridCol w="494963"/>
                <a:gridCol w="494963"/>
                <a:gridCol w="515371"/>
                <a:gridCol w="474555"/>
                <a:gridCol w="494963"/>
                <a:gridCol w="494963"/>
                <a:gridCol w="494963"/>
                <a:gridCol w="494963"/>
                <a:gridCol w="494963"/>
                <a:gridCol w="494963"/>
                <a:gridCol w="494963"/>
                <a:gridCol w="494963"/>
                <a:gridCol w="494963"/>
              </a:tblGrid>
              <a:tr h="48482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482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4825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4825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482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4825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4825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484825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000364" y="3786190"/>
            <a:ext cx="714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*</a:t>
            </a:r>
            <a:endParaRPr lang="ru-RU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28596" y="2285992"/>
            <a:ext cx="4214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tx1">
                    <a:lumMod val="75000"/>
                  </a:schemeClr>
                </a:solidFill>
              </a:rPr>
              <a:t> к  а  </a:t>
            </a:r>
            <a:r>
              <a:rPr lang="ru-RU" sz="3600" b="1" dirty="0" err="1" smtClean="0">
                <a:solidFill>
                  <a:schemeClr val="tx1">
                    <a:lumMod val="75000"/>
                  </a:schemeClr>
                </a:solidFill>
              </a:rPr>
              <a:t>р</a:t>
            </a:r>
            <a:r>
              <a:rPr lang="ru-RU" sz="3600" b="1" dirty="0" smtClean="0">
                <a:solidFill>
                  <a:schemeClr val="tx1">
                    <a:lumMod val="75000"/>
                  </a:schemeClr>
                </a:solidFill>
              </a:rPr>
              <a:t>  </a:t>
            </a:r>
            <a:r>
              <a:rPr lang="ru-RU" sz="3600" b="1" dirty="0" err="1" smtClean="0">
                <a:solidFill>
                  <a:schemeClr val="tx1">
                    <a:lumMod val="75000"/>
                  </a:schemeClr>
                </a:solidFill>
              </a:rPr>
              <a:t>а</a:t>
            </a:r>
            <a:r>
              <a:rPr lang="ru-RU" sz="3600" b="1" dirty="0" smtClean="0">
                <a:solidFill>
                  <a:schemeClr val="tx1">
                    <a:lumMod val="75000"/>
                  </a:schemeClr>
                </a:solidFill>
              </a:rPr>
              <a:t>  </a:t>
            </a:r>
            <a:r>
              <a:rPr lang="ru-RU" sz="3600" b="1" dirty="0" err="1" smtClean="0">
                <a:solidFill>
                  <a:schemeClr val="tx1">
                    <a:lumMod val="75000"/>
                  </a:schemeClr>
                </a:solidFill>
              </a:rPr>
              <a:t>н</a:t>
            </a:r>
            <a:r>
              <a:rPr lang="ru-RU" sz="3600" b="1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ru-RU" sz="3600" b="1" dirty="0" err="1" smtClean="0">
                <a:solidFill>
                  <a:schemeClr val="tx1">
                    <a:lumMod val="75000"/>
                  </a:schemeClr>
                </a:solidFill>
              </a:rPr>
              <a:t>д</a:t>
            </a:r>
            <a:r>
              <a:rPr lang="ru-RU" sz="3600" b="1" dirty="0" smtClean="0">
                <a:solidFill>
                  <a:schemeClr val="tx1">
                    <a:lumMod val="75000"/>
                  </a:schemeClr>
                </a:solidFill>
              </a:rPr>
              <a:t>  </a:t>
            </a:r>
            <a:r>
              <a:rPr lang="ru-RU" sz="3600" b="1" dirty="0" err="1" smtClean="0">
                <a:solidFill>
                  <a:schemeClr val="tx1">
                    <a:lumMod val="75000"/>
                  </a:schemeClr>
                </a:solidFill>
              </a:rPr>
              <a:t>а</a:t>
            </a:r>
            <a:r>
              <a:rPr lang="ru-RU" sz="3600" b="1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ru-RU" sz="3600" b="1" dirty="0" err="1" smtClean="0">
                <a:solidFill>
                  <a:schemeClr val="tx1">
                    <a:lumMod val="75000"/>
                  </a:schemeClr>
                </a:solidFill>
              </a:rPr>
              <a:t>ш</a:t>
            </a:r>
            <a:endParaRPr lang="ru-RU" sz="36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71604" y="2786058"/>
            <a:ext cx="3214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</a:rPr>
              <a:t>з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  в  о </a:t>
            </a:r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</a:rPr>
              <a:t>н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  </a:t>
            </a:r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</a:rPr>
              <a:t>о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 к</a:t>
            </a:r>
            <a:endParaRPr lang="ru-RU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00430" y="3214686"/>
            <a:ext cx="2643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</a:rPr>
              <a:t>д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 о  с  к  а</a:t>
            </a:r>
            <a:endParaRPr lang="ru-RU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143372" y="1285860"/>
            <a:ext cx="48577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Белый камушек растаял,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На доске следы оставил.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00364" y="3714752"/>
            <a:ext cx="17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м  е л</a:t>
            </a:r>
            <a:endParaRPr lang="ru-RU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pencil2009032414054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8523" y="1485127"/>
            <a:ext cx="3372633" cy="337263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a_Albionic" pitchFamily="34" charset="-52"/>
              </a:rPr>
              <a:t>Кроссворд «ШКОЛЬНЫЙ»</a:t>
            </a:r>
            <a:endParaRPr lang="ru-RU" b="1" dirty="0">
              <a:latin typeface="a_Albionic" pitchFamily="34" charset="-52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0B00B-1109-4F8F-A634-F5E46F200204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00038" y="2407920"/>
          <a:ext cx="6929482" cy="3878600"/>
        </p:xfrm>
        <a:graphic>
          <a:graphicData uri="http://schemas.openxmlformats.org/drawingml/2006/table">
            <a:tbl>
              <a:tblPr/>
              <a:tblGrid>
                <a:gridCol w="494963"/>
                <a:gridCol w="494963"/>
                <a:gridCol w="494963"/>
                <a:gridCol w="515371"/>
                <a:gridCol w="474555"/>
                <a:gridCol w="494963"/>
                <a:gridCol w="494963"/>
                <a:gridCol w="494963"/>
                <a:gridCol w="494963"/>
                <a:gridCol w="494963"/>
                <a:gridCol w="494963"/>
                <a:gridCol w="494963"/>
                <a:gridCol w="494963"/>
                <a:gridCol w="494963"/>
              </a:tblGrid>
              <a:tr h="48482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482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4825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4825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482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4825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4825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484825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000100" y="4286256"/>
            <a:ext cx="714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*</a:t>
            </a:r>
            <a:endParaRPr lang="ru-RU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28596" y="2285992"/>
            <a:ext cx="4214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tx1">
                    <a:lumMod val="75000"/>
                  </a:schemeClr>
                </a:solidFill>
              </a:rPr>
              <a:t> к  а  </a:t>
            </a:r>
            <a:r>
              <a:rPr lang="ru-RU" sz="3600" b="1" dirty="0" err="1" smtClean="0">
                <a:solidFill>
                  <a:schemeClr val="tx1">
                    <a:lumMod val="75000"/>
                  </a:schemeClr>
                </a:solidFill>
              </a:rPr>
              <a:t>р</a:t>
            </a:r>
            <a:r>
              <a:rPr lang="ru-RU" sz="3600" b="1" dirty="0" smtClean="0">
                <a:solidFill>
                  <a:schemeClr val="tx1">
                    <a:lumMod val="75000"/>
                  </a:schemeClr>
                </a:solidFill>
              </a:rPr>
              <a:t>  </a:t>
            </a:r>
            <a:r>
              <a:rPr lang="ru-RU" sz="3600" b="1" dirty="0" err="1" smtClean="0">
                <a:solidFill>
                  <a:schemeClr val="tx1">
                    <a:lumMod val="75000"/>
                  </a:schemeClr>
                </a:solidFill>
              </a:rPr>
              <a:t>а</a:t>
            </a:r>
            <a:r>
              <a:rPr lang="ru-RU" sz="3600" b="1" dirty="0" smtClean="0">
                <a:solidFill>
                  <a:schemeClr val="tx1">
                    <a:lumMod val="75000"/>
                  </a:schemeClr>
                </a:solidFill>
              </a:rPr>
              <a:t>  </a:t>
            </a:r>
            <a:r>
              <a:rPr lang="ru-RU" sz="3600" b="1" dirty="0" err="1" smtClean="0">
                <a:solidFill>
                  <a:schemeClr val="tx1">
                    <a:lumMod val="75000"/>
                  </a:schemeClr>
                </a:solidFill>
              </a:rPr>
              <a:t>н</a:t>
            </a:r>
            <a:r>
              <a:rPr lang="ru-RU" sz="3600" b="1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ru-RU" sz="3600" b="1" dirty="0" err="1" smtClean="0">
                <a:solidFill>
                  <a:schemeClr val="tx1">
                    <a:lumMod val="75000"/>
                  </a:schemeClr>
                </a:solidFill>
              </a:rPr>
              <a:t>д</a:t>
            </a:r>
            <a:r>
              <a:rPr lang="ru-RU" sz="3600" b="1" dirty="0" smtClean="0">
                <a:solidFill>
                  <a:schemeClr val="tx1">
                    <a:lumMod val="75000"/>
                  </a:schemeClr>
                </a:solidFill>
              </a:rPr>
              <a:t>  </a:t>
            </a:r>
            <a:r>
              <a:rPr lang="ru-RU" sz="3600" b="1" dirty="0" err="1" smtClean="0">
                <a:solidFill>
                  <a:schemeClr val="tx1">
                    <a:lumMod val="75000"/>
                  </a:schemeClr>
                </a:solidFill>
              </a:rPr>
              <a:t>а</a:t>
            </a:r>
            <a:r>
              <a:rPr lang="ru-RU" sz="3600" b="1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ru-RU" sz="3600" b="1" dirty="0" err="1" smtClean="0">
                <a:solidFill>
                  <a:schemeClr val="tx1">
                    <a:lumMod val="75000"/>
                  </a:schemeClr>
                </a:solidFill>
              </a:rPr>
              <a:t>ш</a:t>
            </a:r>
            <a:endParaRPr lang="ru-RU" sz="36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71604" y="2786058"/>
            <a:ext cx="3214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</a:rPr>
              <a:t>з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  в  о </a:t>
            </a:r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</a:rPr>
              <a:t>н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  </a:t>
            </a:r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</a:rPr>
              <a:t>о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 к</a:t>
            </a:r>
            <a:endParaRPr lang="ru-RU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00430" y="3214686"/>
            <a:ext cx="2643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</a:rPr>
              <a:t>д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 о  с  к  а</a:t>
            </a:r>
            <a:endParaRPr lang="ru-RU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00364" y="3786190"/>
            <a:ext cx="17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м е  л</a:t>
            </a:r>
            <a:endParaRPr lang="ru-RU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929322" y="1142984"/>
            <a:ext cx="3214710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То я в клетку,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То в линейку.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Написать по ним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Сумей-ка!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Можешь и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 нарисовать…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Что такое я?..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1000100" y="4286256"/>
            <a:ext cx="4071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 т е   т  </a:t>
            </a:r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</a:rPr>
              <a:t>р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 а  </a:t>
            </a:r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</a:rPr>
              <a:t>д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  </a:t>
            </a:r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</a:rPr>
              <a:t>ь</a:t>
            </a:r>
            <a:endParaRPr lang="ru-RU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pencil2009032414054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8056" y="1357299"/>
            <a:ext cx="2940961" cy="350046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a_Albionic" pitchFamily="34" charset="-52"/>
              </a:rPr>
              <a:t>Кроссворд «ШКОЛЬНЫЙ»</a:t>
            </a:r>
            <a:endParaRPr lang="ru-RU" b="1" dirty="0">
              <a:latin typeface="a_Albionic" pitchFamily="34" charset="-52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0B00B-1109-4F8F-A634-F5E46F200204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00038" y="2407920"/>
          <a:ext cx="6929482" cy="3878600"/>
        </p:xfrm>
        <a:graphic>
          <a:graphicData uri="http://schemas.openxmlformats.org/drawingml/2006/table">
            <a:tbl>
              <a:tblPr/>
              <a:tblGrid>
                <a:gridCol w="494963"/>
                <a:gridCol w="494963"/>
                <a:gridCol w="494963"/>
                <a:gridCol w="515371"/>
                <a:gridCol w="474555"/>
                <a:gridCol w="494963"/>
                <a:gridCol w="494963"/>
                <a:gridCol w="494963"/>
                <a:gridCol w="494963"/>
                <a:gridCol w="494963"/>
                <a:gridCol w="494963"/>
                <a:gridCol w="494963"/>
                <a:gridCol w="494963"/>
                <a:gridCol w="494963"/>
              </a:tblGrid>
              <a:tr h="48482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482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4825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4825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482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4825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4825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484825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000364" y="4786322"/>
            <a:ext cx="714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*</a:t>
            </a:r>
            <a:endParaRPr lang="ru-RU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28596" y="2285992"/>
            <a:ext cx="4214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tx1">
                    <a:lumMod val="75000"/>
                  </a:schemeClr>
                </a:solidFill>
              </a:rPr>
              <a:t> к  а  </a:t>
            </a:r>
            <a:r>
              <a:rPr lang="ru-RU" sz="3600" b="1" dirty="0" err="1" smtClean="0">
                <a:solidFill>
                  <a:schemeClr val="tx1">
                    <a:lumMod val="75000"/>
                  </a:schemeClr>
                </a:solidFill>
              </a:rPr>
              <a:t>р</a:t>
            </a:r>
            <a:r>
              <a:rPr lang="ru-RU" sz="3600" b="1" dirty="0" smtClean="0">
                <a:solidFill>
                  <a:schemeClr val="tx1">
                    <a:lumMod val="75000"/>
                  </a:schemeClr>
                </a:solidFill>
              </a:rPr>
              <a:t>  </a:t>
            </a:r>
            <a:r>
              <a:rPr lang="ru-RU" sz="3600" b="1" dirty="0" err="1" smtClean="0">
                <a:solidFill>
                  <a:schemeClr val="tx1">
                    <a:lumMod val="75000"/>
                  </a:schemeClr>
                </a:solidFill>
              </a:rPr>
              <a:t>а</a:t>
            </a:r>
            <a:r>
              <a:rPr lang="ru-RU" sz="3600" b="1" dirty="0" smtClean="0">
                <a:solidFill>
                  <a:schemeClr val="tx1">
                    <a:lumMod val="75000"/>
                  </a:schemeClr>
                </a:solidFill>
              </a:rPr>
              <a:t>  </a:t>
            </a:r>
            <a:r>
              <a:rPr lang="ru-RU" sz="3600" b="1" dirty="0" err="1" smtClean="0">
                <a:solidFill>
                  <a:schemeClr val="tx1">
                    <a:lumMod val="75000"/>
                  </a:schemeClr>
                </a:solidFill>
              </a:rPr>
              <a:t>н</a:t>
            </a:r>
            <a:r>
              <a:rPr lang="ru-RU" sz="3600" b="1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ru-RU" sz="3600" b="1" dirty="0" err="1" smtClean="0">
                <a:solidFill>
                  <a:schemeClr val="tx1">
                    <a:lumMod val="75000"/>
                  </a:schemeClr>
                </a:solidFill>
              </a:rPr>
              <a:t>д</a:t>
            </a:r>
            <a:r>
              <a:rPr lang="ru-RU" sz="3600" b="1" dirty="0" smtClean="0">
                <a:solidFill>
                  <a:schemeClr val="tx1">
                    <a:lumMod val="75000"/>
                  </a:schemeClr>
                </a:solidFill>
              </a:rPr>
              <a:t>  </a:t>
            </a:r>
            <a:r>
              <a:rPr lang="ru-RU" sz="3600" b="1" dirty="0" err="1" smtClean="0">
                <a:solidFill>
                  <a:schemeClr val="tx1">
                    <a:lumMod val="75000"/>
                  </a:schemeClr>
                </a:solidFill>
              </a:rPr>
              <a:t>а</a:t>
            </a:r>
            <a:r>
              <a:rPr lang="ru-RU" sz="3600" b="1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ru-RU" sz="3600" b="1" dirty="0" err="1" smtClean="0">
                <a:solidFill>
                  <a:schemeClr val="tx1">
                    <a:lumMod val="75000"/>
                  </a:schemeClr>
                </a:solidFill>
              </a:rPr>
              <a:t>ш</a:t>
            </a:r>
            <a:endParaRPr lang="ru-RU" sz="36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71604" y="2786058"/>
            <a:ext cx="3214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</a:rPr>
              <a:t>з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  в  о </a:t>
            </a:r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</a:rPr>
              <a:t>н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  </a:t>
            </a:r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</a:rPr>
              <a:t>о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 к</a:t>
            </a:r>
            <a:endParaRPr lang="ru-RU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00430" y="3214686"/>
            <a:ext cx="2643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</a:rPr>
              <a:t>д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 о  с  к  а</a:t>
            </a:r>
            <a:endParaRPr lang="ru-RU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00364" y="3786190"/>
            <a:ext cx="17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м е  л</a:t>
            </a:r>
            <a:endParaRPr lang="ru-RU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28662" y="4214818"/>
            <a:ext cx="4071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 т  е  т  </a:t>
            </a:r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</a:rPr>
              <a:t>р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 а  </a:t>
            </a:r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</a:rPr>
              <a:t>д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  </a:t>
            </a:r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</a:rPr>
              <a:t>ь</a:t>
            </a:r>
            <a:endParaRPr lang="ru-RU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429156" y="1285860"/>
            <a:ext cx="4572000" cy="249299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600" b="1" dirty="0" smtClean="0">
                <a:solidFill>
                  <a:srgbClr val="002060"/>
                </a:solidFill>
              </a:rPr>
              <a:t>До чего же скучно, братцы,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На чужой спине кататься!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Дал бы кто мне пару ног,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r>
              <a:rPr lang="ru-RU" sz="2600" b="1" dirty="0" smtClean="0">
                <a:solidFill>
                  <a:srgbClr val="002060"/>
                </a:solidFill>
              </a:rPr>
              <a:t>Чтобы сам я бегать мог.</a:t>
            </a:r>
            <a:br>
              <a:rPr lang="ru-RU" sz="2600" b="1" dirty="0" smtClean="0">
                <a:solidFill>
                  <a:srgbClr val="002060"/>
                </a:solidFill>
              </a:rPr>
            </a:br>
            <a:endParaRPr lang="ru-RU" sz="2600" b="1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00364" y="4714884"/>
            <a:ext cx="2786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</a:rPr>
              <a:t>р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  а  </a:t>
            </a:r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</a:rPr>
              <a:t>н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 е  </a:t>
            </a:r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</a:rPr>
              <a:t>ц</a:t>
            </a:r>
            <a:endParaRPr lang="ru-RU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6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pencil2009032414054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1443157"/>
            <a:ext cx="3695513" cy="355747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a_Albionic" pitchFamily="34" charset="-52"/>
              </a:rPr>
              <a:t>Кроссворд «ШКОЛЬНЫЙ»</a:t>
            </a:r>
            <a:endParaRPr lang="ru-RU" b="1" dirty="0">
              <a:latin typeface="a_Albionic" pitchFamily="34" charset="-52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0B00B-1109-4F8F-A634-F5E46F200204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00038" y="2407920"/>
          <a:ext cx="6929482" cy="3878600"/>
        </p:xfrm>
        <a:graphic>
          <a:graphicData uri="http://schemas.openxmlformats.org/drawingml/2006/table">
            <a:tbl>
              <a:tblPr/>
              <a:tblGrid>
                <a:gridCol w="494963"/>
                <a:gridCol w="494963"/>
                <a:gridCol w="494963"/>
                <a:gridCol w="515371"/>
                <a:gridCol w="474555"/>
                <a:gridCol w="494963"/>
                <a:gridCol w="494963"/>
                <a:gridCol w="494963"/>
                <a:gridCol w="494963"/>
                <a:gridCol w="494963"/>
                <a:gridCol w="494963"/>
                <a:gridCol w="494963"/>
                <a:gridCol w="494963"/>
                <a:gridCol w="494963"/>
              </a:tblGrid>
              <a:tr h="48482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482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4825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4825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482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4825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4825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484825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500430" y="5286388"/>
            <a:ext cx="714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*</a:t>
            </a:r>
            <a:endParaRPr lang="ru-RU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28596" y="2285992"/>
            <a:ext cx="4214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tx1">
                    <a:lumMod val="75000"/>
                  </a:schemeClr>
                </a:solidFill>
              </a:rPr>
              <a:t> к  а  </a:t>
            </a:r>
            <a:r>
              <a:rPr lang="ru-RU" sz="3600" b="1" dirty="0" err="1" smtClean="0">
                <a:solidFill>
                  <a:schemeClr val="tx1">
                    <a:lumMod val="75000"/>
                  </a:schemeClr>
                </a:solidFill>
              </a:rPr>
              <a:t>р</a:t>
            </a:r>
            <a:r>
              <a:rPr lang="ru-RU" sz="3600" b="1" dirty="0" smtClean="0">
                <a:solidFill>
                  <a:schemeClr val="tx1">
                    <a:lumMod val="75000"/>
                  </a:schemeClr>
                </a:solidFill>
              </a:rPr>
              <a:t>  </a:t>
            </a:r>
            <a:r>
              <a:rPr lang="ru-RU" sz="3600" b="1" dirty="0" err="1" smtClean="0">
                <a:solidFill>
                  <a:schemeClr val="tx1">
                    <a:lumMod val="75000"/>
                  </a:schemeClr>
                </a:solidFill>
              </a:rPr>
              <a:t>а</a:t>
            </a:r>
            <a:r>
              <a:rPr lang="ru-RU" sz="3600" b="1" dirty="0" smtClean="0">
                <a:solidFill>
                  <a:schemeClr val="tx1">
                    <a:lumMod val="75000"/>
                  </a:schemeClr>
                </a:solidFill>
              </a:rPr>
              <a:t>  </a:t>
            </a:r>
            <a:r>
              <a:rPr lang="ru-RU" sz="3600" b="1" dirty="0" err="1" smtClean="0">
                <a:solidFill>
                  <a:schemeClr val="tx1">
                    <a:lumMod val="75000"/>
                  </a:schemeClr>
                </a:solidFill>
              </a:rPr>
              <a:t>н</a:t>
            </a:r>
            <a:r>
              <a:rPr lang="ru-RU" sz="3600" b="1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ru-RU" sz="3600" b="1" dirty="0" err="1" smtClean="0">
                <a:solidFill>
                  <a:schemeClr val="tx1">
                    <a:lumMod val="75000"/>
                  </a:schemeClr>
                </a:solidFill>
              </a:rPr>
              <a:t>д</a:t>
            </a:r>
            <a:r>
              <a:rPr lang="ru-RU" sz="3600" b="1" dirty="0" smtClean="0">
                <a:solidFill>
                  <a:schemeClr val="tx1">
                    <a:lumMod val="75000"/>
                  </a:schemeClr>
                </a:solidFill>
              </a:rPr>
              <a:t>  </a:t>
            </a:r>
            <a:r>
              <a:rPr lang="ru-RU" sz="3600" b="1" dirty="0" err="1" smtClean="0">
                <a:solidFill>
                  <a:schemeClr val="tx1">
                    <a:lumMod val="75000"/>
                  </a:schemeClr>
                </a:solidFill>
              </a:rPr>
              <a:t>а</a:t>
            </a:r>
            <a:r>
              <a:rPr lang="ru-RU" sz="3600" b="1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ru-RU" sz="3600" b="1" dirty="0" err="1" smtClean="0">
                <a:solidFill>
                  <a:schemeClr val="tx1">
                    <a:lumMod val="75000"/>
                  </a:schemeClr>
                </a:solidFill>
              </a:rPr>
              <a:t>ш</a:t>
            </a:r>
            <a:endParaRPr lang="ru-RU" sz="36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71604" y="2786058"/>
            <a:ext cx="3214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</a:rPr>
              <a:t>з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  в  о </a:t>
            </a:r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</a:rPr>
              <a:t>н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  </a:t>
            </a:r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</a:rPr>
              <a:t>о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 к</a:t>
            </a:r>
            <a:endParaRPr lang="ru-RU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00430" y="3214686"/>
            <a:ext cx="2643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</a:rPr>
              <a:t>д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 о  с  к  а</a:t>
            </a:r>
            <a:endParaRPr lang="ru-RU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00364" y="3786190"/>
            <a:ext cx="17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м е  л</a:t>
            </a:r>
            <a:endParaRPr lang="ru-RU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28662" y="4214818"/>
            <a:ext cx="4071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 т  е  т  </a:t>
            </a:r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</a:rPr>
              <a:t>р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 а  </a:t>
            </a:r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</a:rPr>
              <a:t>д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  </a:t>
            </a:r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</a:rPr>
              <a:t>ь</a:t>
            </a:r>
            <a:endParaRPr lang="ru-RU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28926" y="4714884"/>
            <a:ext cx="2786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</a:rPr>
              <a:t>р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 а  </a:t>
            </a:r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</a:rPr>
              <a:t>н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  е  </a:t>
            </a:r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</a:rPr>
              <a:t>ц</a:t>
            </a:r>
            <a:endParaRPr lang="ru-RU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429124" y="1071546"/>
            <a:ext cx="4572000" cy="28931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500" b="1" dirty="0" smtClean="0">
                <a:solidFill>
                  <a:srgbClr val="002060"/>
                </a:solidFill>
              </a:rPr>
              <a:t>Свою косичку без опаски</a:t>
            </a:r>
            <a:br>
              <a:rPr lang="ru-RU" sz="2500" b="1" dirty="0" smtClean="0">
                <a:solidFill>
                  <a:srgbClr val="002060"/>
                </a:solidFill>
              </a:rPr>
            </a:br>
            <a:r>
              <a:rPr lang="ru-RU" sz="2500" b="1" dirty="0" smtClean="0">
                <a:solidFill>
                  <a:srgbClr val="002060"/>
                </a:solidFill>
              </a:rPr>
              <a:t>Она обмакивает в краски.</a:t>
            </a:r>
            <a:br>
              <a:rPr lang="ru-RU" sz="2500" b="1" dirty="0" smtClean="0">
                <a:solidFill>
                  <a:srgbClr val="002060"/>
                </a:solidFill>
              </a:rPr>
            </a:br>
            <a:r>
              <a:rPr lang="ru-RU" sz="2500" b="1" dirty="0" smtClean="0">
                <a:solidFill>
                  <a:srgbClr val="002060"/>
                </a:solidFill>
              </a:rPr>
              <a:t>Потом окрашенной косичкой</a:t>
            </a:r>
            <a:br>
              <a:rPr lang="ru-RU" sz="2500" b="1" dirty="0" smtClean="0">
                <a:solidFill>
                  <a:srgbClr val="002060"/>
                </a:solidFill>
              </a:rPr>
            </a:br>
            <a:r>
              <a:rPr lang="ru-RU" sz="2500" b="1" dirty="0" smtClean="0">
                <a:solidFill>
                  <a:srgbClr val="002060"/>
                </a:solidFill>
              </a:rPr>
              <a:t>В альбоме водит по страничке.</a:t>
            </a:r>
            <a:r>
              <a:rPr lang="ru-RU" sz="2600" b="1" dirty="0" smtClean="0">
                <a:solidFill>
                  <a:srgbClr val="002060"/>
                </a:solidFill>
              </a:rPr>
              <a:t/>
            </a:r>
            <a:br>
              <a:rPr lang="ru-RU" sz="2600" b="1" dirty="0" smtClean="0">
                <a:solidFill>
                  <a:srgbClr val="002060"/>
                </a:solidFill>
              </a:rPr>
            </a:br>
            <a:endParaRPr lang="ru-RU" sz="2600" b="1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00430" y="5214950"/>
            <a:ext cx="471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к  и  с  т  о  ч  к а</a:t>
            </a:r>
            <a:endParaRPr lang="ru-RU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2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pencil2009032414054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4015" y="1443157"/>
            <a:ext cx="2951389" cy="355747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a_Albionic" pitchFamily="34" charset="-52"/>
              </a:rPr>
              <a:t>Кроссворд «ШКОЛЬНЫЙ»</a:t>
            </a:r>
            <a:endParaRPr lang="ru-RU" b="1" dirty="0">
              <a:latin typeface="a_Albionic" pitchFamily="34" charset="-52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0B00B-1109-4F8F-A634-F5E46F200204}" type="slidenum">
              <a:rPr lang="ru-RU" smtClean="0"/>
              <a:pPr>
                <a:defRPr/>
              </a:pPr>
              <a:t>45</a:t>
            </a:fld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00038" y="2407920"/>
          <a:ext cx="6929482" cy="3878600"/>
        </p:xfrm>
        <a:graphic>
          <a:graphicData uri="http://schemas.openxmlformats.org/drawingml/2006/table">
            <a:tbl>
              <a:tblPr/>
              <a:tblGrid>
                <a:gridCol w="494963"/>
                <a:gridCol w="494963"/>
                <a:gridCol w="494963"/>
                <a:gridCol w="515371"/>
                <a:gridCol w="474555"/>
                <a:gridCol w="494963"/>
                <a:gridCol w="494963"/>
                <a:gridCol w="494963"/>
                <a:gridCol w="494963"/>
                <a:gridCol w="494963"/>
                <a:gridCol w="494963"/>
                <a:gridCol w="494963"/>
                <a:gridCol w="494963"/>
                <a:gridCol w="494963"/>
              </a:tblGrid>
              <a:tr h="48482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482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4825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4825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482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4825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4825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484825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000496" y="5715016"/>
            <a:ext cx="714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*</a:t>
            </a:r>
            <a:endParaRPr lang="ru-RU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28596" y="2285992"/>
            <a:ext cx="4214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tx1">
                    <a:lumMod val="75000"/>
                  </a:schemeClr>
                </a:solidFill>
              </a:rPr>
              <a:t> к  а  </a:t>
            </a:r>
            <a:r>
              <a:rPr lang="ru-RU" sz="3600" b="1" dirty="0" err="1" smtClean="0">
                <a:solidFill>
                  <a:schemeClr val="tx1">
                    <a:lumMod val="75000"/>
                  </a:schemeClr>
                </a:solidFill>
              </a:rPr>
              <a:t>р</a:t>
            </a:r>
            <a:r>
              <a:rPr lang="ru-RU" sz="3600" b="1" dirty="0" smtClean="0">
                <a:solidFill>
                  <a:schemeClr val="tx1">
                    <a:lumMod val="75000"/>
                  </a:schemeClr>
                </a:solidFill>
              </a:rPr>
              <a:t>  </a:t>
            </a:r>
            <a:r>
              <a:rPr lang="ru-RU" sz="3600" b="1" dirty="0" err="1" smtClean="0">
                <a:solidFill>
                  <a:schemeClr val="tx1">
                    <a:lumMod val="75000"/>
                  </a:schemeClr>
                </a:solidFill>
              </a:rPr>
              <a:t>а</a:t>
            </a:r>
            <a:r>
              <a:rPr lang="ru-RU" sz="3600" b="1" dirty="0" smtClean="0">
                <a:solidFill>
                  <a:schemeClr val="tx1">
                    <a:lumMod val="75000"/>
                  </a:schemeClr>
                </a:solidFill>
              </a:rPr>
              <a:t>  </a:t>
            </a:r>
            <a:r>
              <a:rPr lang="ru-RU" sz="3600" b="1" dirty="0" err="1" smtClean="0">
                <a:solidFill>
                  <a:schemeClr val="tx1">
                    <a:lumMod val="75000"/>
                  </a:schemeClr>
                </a:solidFill>
              </a:rPr>
              <a:t>н</a:t>
            </a:r>
            <a:r>
              <a:rPr lang="ru-RU" sz="3600" b="1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ru-RU" sz="3600" b="1" dirty="0" err="1" smtClean="0">
                <a:solidFill>
                  <a:schemeClr val="tx1">
                    <a:lumMod val="75000"/>
                  </a:schemeClr>
                </a:solidFill>
              </a:rPr>
              <a:t>д</a:t>
            </a:r>
            <a:r>
              <a:rPr lang="ru-RU" sz="3600" b="1" dirty="0" smtClean="0">
                <a:solidFill>
                  <a:schemeClr val="tx1">
                    <a:lumMod val="75000"/>
                  </a:schemeClr>
                </a:solidFill>
              </a:rPr>
              <a:t>  </a:t>
            </a:r>
            <a:r>
              <a:rPr lang="ru-RU" sz="3600" b="1" dirty="0" err="1" smtClean="0">
                <a:solidFill>
                  <a:schemeClr val="tx1">
                    <a:lumMod val="75000"/>
                  </a:schemeClr>
                </a:solidFill>
              </a:rPr>
              <a:t>а</a:t>
            </a:r>
            <a:r>
              <a:rPr lang="ru-RU" sz="3600" b="1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ru-RU" sz="3600" b="1" dirty="0" err="1" smtClean="0">
                <a:solidFill>
                  <a:schemeClr val="tx1">
                    <a:lumMod val="75000"/>
                  </a:schemeClr>
                </a:solidFill>
              </a:rPr>
              <a:t>ш</a:t>
            </a:r>
            <a:endParaRPr lang="ru-RU" sz="36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71604" y="2786058"/>
            <a:ext cx="3214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</a:rPr>
              <a:t>з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  в  о </a:t>
            </a:r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</a:rPr>
              <a:t>н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  </a:t>
            </a:r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</a:rPr>
              <a:t>о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 к</a:t>
            </a:r>
            <a:endParaRPr lang="ru-RU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00430" y="3214686"/>
            <a:ext cx="2643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</a:rPr>
              <a:t>д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 о  с  к  а</a:t>
            </a:r>
            <a:endParaRPr lang="ru-RU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00364" y="3786190"/>
            <a:ext cx="17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м е  л</a:t>
            </a:r>
            <a:endParaRPr lang="ru-RU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28662" y="4214818"/>
            <a:ext cx="4071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 т  е  т  </a:t>
            </a:r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</a:rPr>
              <a:t>р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 а  </a:t>
            </a:r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</a:rPr>
              <a:t>д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  </a:t>
            </a:r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</a:rPr>
              <a:t>ь</a:t>
            </a:r>
            <a:endParaRPr lang="ru-RU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28926" y="4714884"/>
            <a:ext cx="2786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</a:rPr>
              <a:t>р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 а  </a:t>
            </a:r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</a:rPr>
              <a:t>н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  е  </a:t>
            </a:r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</a:rPr>
              <a:t>ц</a:t>
            </a:r>
            <a:endParaRPr lang="ru-RU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00430" y="5214950"/>
            <a:ext cx="471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к  и  с  т  о  ч  к а</a:t>
            </a:r>
            <a:endParaRPr lang="ru-RU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00496" y="5715016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к  </a:t>
            </a:r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</a:rPr>
              <a:t>н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  и  г  а</a:t>
            </a:r>
            <a:endParaRPr lang="ru-RU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429124" y="1142984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Говорит она беззвучно,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но понятно и нескучно.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Ты беседуй чаще с ней -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станешь вчетверо умней.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19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0B00B-1109-4F8F-A634-F5E46F200204}" type="slidenum">
              <a:rPr lang="ru-RU" smtClean="0"/>
              <a:pPr>
                <a:defRPr/>
              </a:pPr>
              <a:t>46</a:t>
            </a:fld>
            <a:endParaRPr lang="ru-RU"/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785786" y="642918"/>
            <a:ext cx="7500990" cy="1500198"/>
          </a:xfrm>
          <a:prstGeom prst="wedgeRoundRectCallout">
            <a:avLst>
              <a:gd name="adj1" fmla="val 4276"/>
              <a:gd name="adj2" fmla="val 12240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57224" y="714356"/>
            <a:ext cx="74295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dirty="0" smtClean="0">
                <a:solidFill>
                  <a:srgbClr val="FFFF00"/>
                </a:solidFill>
              </a:rPr>
              <a:t>МОЛОДЕЦ!!!</a:t>
            </a:r>
            <a:endParaRPr lang="ru-RU" sz="8000" dirty="0">
              <a:solidFill>
                <a:srgbClr val="FFFF00"/>
              </a:solidFill>
            </a:endParaRPr>
          </a:p>
        </p:txBody>
      </p:sp>
      <p:pic>
        <p:nvPicPr>
          <p:cNvPr id="9" name="Рисунок 8" descr="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38" y="2714620"/>
            <a:ext cx="3571900" cy="3391044"/>
          </a:xfrm>
          <a:prstGeom prst="rect">
            <a:avLst/>
          </a:prstGeo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2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4810" y="1214422"/>
            <a:ext cx="2571768" cy="20321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2A238D-3469-47EB-9001-BC315152AD9D}" type="datetime1">
              <a:rPr lang="ru-RU" smtClean="0"/>
              <a:pPr>
                <a:defRPr/>
              </a:pPr>
              <a:t>27.08.2014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0B00B-1109-4F8F-A634-F5E46F200204}" type="slidenum">
              <a:rPr lang="ru-RU" smtClean="0"/>
              <a:pPr>
                <a:defRPr/>
              </a:pPr>
              <a:t>47</a:t>
            </a:fld>
            <a:endParaRPr lang="ru-RU"/>
          </a:p>
        </p:txBody>
      </p:sp>
      <p:pic>
        <p:nvPicPr>
          <p:cNvPr id="7171" name="Picture 3" descr="D:\фото для 1сентября\сделать лето 2014\DSC009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8386524" cy="5986402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2143108" y="1500174"/>
            <a:ext cx="4500594" cy="714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2A238D-3469-47EB-9001-BC315152AD9D}" type="datetime1">
              <a:rPr lang="ru-RU" smtClean="0"/>
              <a:pPr>
                <a:defRPr/>
              </a:pPr>
              <a:t>27.08.2014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0B00B-1109-4F8F-A634-F5E46F200204}" type="slidenum">
              <a:rPr lang="ru-RU" smtClean="0"/>
              <a:pPr>
                <a:defRPr/>
              </a:pPr>
              <a:t>48</a:t>
            </a:fld>
            <a:endParaRPr lang="ru-RU"/>
          </a:p>
        </p:txBody>
      </p:sp>
      <p:pic>
        <p:nvPicPr>
          <p:cNvPr id="8194" name="Picture 2" descr="C:\Documents and Settings\Admin\Рабочий стол\фото лето 2014\Быть здоровым - это здорово\DSCN01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28604"/>
            <a:ext cx="8262069" cy="5929330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5357818" y="2500306"/>
            <a:ext cx="2214578" cy="192882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2A238D-3469-47EB-9001-BC315152AD9D}" type="datetime1">
              <a:rPr lang="ru-RU" smtClean="0"/>
              <a:pPr>
                <a:defRPr/>
              </a:pPr>
              <a:t>27.08.2014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0B00B-1109-4F8F-A634-F5E46F200204}" type="slidenum">
              <a:rPr lang="ru-RU" smtClean="0"/>
              <a:pPr>
                <a:defRPr/>
              </a:pPr>
              <a:t>49</a:t>
            </a:fld>
            <a:endParaRPr lang="ru-RU"/>
          </a:p>
        </p:txBody>
      </p:sp>
      <p:pic>
        <p:nvPicPr>
          <p:cNvPr id="9218" name="Picture 2" descr="C:\Documents and Settings\Admin\Рабочий стол\фото лето 2014\Самокат, велосипед\DSCN04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1571612"/>
            <a:ext cx="4736548" cy="3552812"/>
          </a:xfrm>
          <a:prstGeom prst="rect">
            <a:avLst/>
          </a:prstGeom>
          <a:noFill/>
        </p:spPr>
      </p:pic>
      <p:pic>
        <p:nvPicPr>
          <p:cNvPr id="9219" name="Picture 3" descr="C:\Documents and Settings\Admin\Рабочий стол\фото лето 2014\футбол\IMG_32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642918"/>
            <a:ext cx="3286148" cy="5826291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788736-CDE8-4A60-891B-ED29BAB021AC}" type="datetime1">
              <a:rPr lang="ru-RU" smtClean="0"/>
              <a:pPr>
                <a:defRPr/>
              </a:pPr>
              <a:t>27.08.2014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2636D5-9038-4805-B2CA-A81CB0589CE4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pic>
        <p:nvPicPr>
          <p:cNvPr id="5" name="Рисунок 4" descr="i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36" y="2357430"/>
            <a:ext cx="2610342" cy="3955063"/>
          </a:xfrm>
          <a:prstGeom prst="rect">
            <a:avLst/>
          </a:prstGeom>
        </p:spPr>
      </p:pic>
      <p:pic>
        <p:nvPicPr>
          <p:cNvPr id="6" name="Рисунок 5" descr="день знаний_jp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428604"/>
            <a:ext cx="2952754" cy="2946848"/>
          </a:xfrm>
          <a:prstGeom prst="rect">
            <a:avLst/>
          </a:prstGeom>
        </p:spPr>
      </p:pic>
      <p:pic>
        <p:nvPicPr>
          <p:cNvPr id="7" name="Рисунок 6" descr="i (3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8992" y="1857364"/>
            <a:ext cx="2697487" cy="2286006"/>
          </a:xfrm>
          <a:prstGeom prst="rect">
            <a:avLst/>
          </a:prstGeom>
        </p:spPr>
      </p:pic>
      <p:pic>
        <p:nvPicPr>
          <p:cNvPr id="10" name="Рисунок 9" descr="41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4678" y="1857364"/>
            <a:ext cx="3071834" cy="2428892"/>
          </a:xfrm>
          <a:prstGeom prst="rect">
            <a:avLst/>
          </a:prstGeom>
        </p:spPr>
      </p:pic>
    </p:spTree>
  </p:cSld>
  <p:clrMapOvr>
    <a:masterClrMapping/>
  </p:clrMapOvr>
  <p:transition>
    <p:spli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1714488"/>
            <a:ext cx="3429024" cy="6034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2A238D-3469-47EB-9001-BC315152AD9D}" type="datetime1">
              <a:rPr lang="ru-RU" smtClean="0"/>
              <a:pPr>
                <a:defRPr/>
              </a:pPr>
              <a:t>27.08.2014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0B00B-1109-4F8F-A634-F5E46F200204}" type="slidenum">
              <a:rPr lang="ru-RU" smtClean="0"/>
              <a:pPr>
                <a:defRPr/>
              </a:pPr>
              <a:t>50</a:t>
            </a:fld>
            <a:endParaRPr lang="ru-RU"/>
          </a:p>
        </p:txBody>
      </p:sp>
      <p:pic>
        <p:nvPicPr>
          <p:cNvPr id="10247" name="Picture 7" descr="D:\фото для 1сентября\DSC004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28604"/>
            <a:ext cx="4067169" cy="3050377"/>
          </a:xfrm>
          <a:prstGeom prst="rect">
            <a:avLst/>
          </a:prstGeom>
          <a:noFill/>
        </p:spPr>
      </p:pic>
      <p:pic>
        <p:nvPicPr>
          <p:cNvPr id="10248" name="Picture 8" descr="D:\фото для 1сентября\DSC00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336105"/>
            <a:ext cx="4214842" cy="3161132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8794" y="1500174"/>
            <a:ext cx="1143008" cy="50006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2A238D-3469-47EB-9001-BC315152AD9D}" type="datetime1">
              <a:rPr lang="ru-RU" smtClean="0"/>
              <a:pPr>
                <a:defRPr/>
              </a:pPr>
              <a:t>27.08.2014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0B00B-1109-4F8F-A634-F5E46F200204}" type="slidenum">
              <a:rPr lang="ru-RU" smtClean="0"/>
              <a:pPr>
                <a:defRPr/>
              </a:pPr>
              <a:t>51</a:t>
            </a:fld>
            <a:endParaRPr lang="ru-RU"/>
          </a:p>
        </p:txBody>
      </p:sp>
      <p:pic>
        <p:nvPicPr>
          <p:cNvPr id="11266" name="Picture 2" descr="C:\Documents and Settings\Admin\Рабочий стол\фото лето 2014\Экскурсия на стадион\DSCN01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4056690" cy="3573160"/>
          </a:xfrm>
          <a:prstGeom prst="rect">
            <a:avLst/>
          </a:prstGeom>
          <a:noFill/>
        </p:spPr>
      </p:pic>
      <p:pic>
        <p:nvPicPr>
          <p:cNvPr id="11267" name="Picture 3" descr="C:\Documents and Settings\Admin\Рабочий стол\фото лето 2014\Баадминтон\DSCN05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000108"/>
            <a:ext cx="3835124" cy="5338763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6380" y="1071546"/>
            <a:ext cx="3400420" cy="34609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2A238D-3469-47EB-9001-BC315152AD9D}" type="datetime1">
              <a:rPr lang="ru-RU" smtClean="0"/>
              <a:pPr>
                <a:defRPr/>
              </a:pPr>
              <a:t>27.08.2014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0B00B-1109-4F8F-A634-F5E46F200204}" type="slidenum">
              <a:rPr lang="ru-RU" smtClean="0"/>
              <a:pPr>
                <a:defRPr/>
              </a:pPr>
              <a:t>52</a:t>
            </a:fld>
            <a:endParaRPr lang="ru-RU"/>
          </a:p>
        </p:txBody>
      </p:sp>
      <p:pic>
        <p:nvPicPr>
          <p:cNvPr id="12292" name="Picture 4" descr="C:\Documents and Settings\Admin\Рабочий стол\фото лето 2014\тенис\DSCN04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357166"/>
            <a:ext cx="4643438" cy="3482972"/>
          </a:xfrm>
          <a:prstGeom prst="rect">
            <a:avLst/>
          </a:prstGeom>
          <a:noFill/>
        </p:spPr>
      </p:pic>
      <p:pic>
        <p:nvPicPr>
          <p:cNvPr id="12293" name="Picture 5" descr="C:\Documents and Settings\Admin\Рабочий стол\фото лето 2014\тенис\DSCN04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142984"/>
            <a:ext cx="3579796" cy="5194736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1214422"/>
            <a:ext cx="2643206" cy="20321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2A238D-3469-47EB-9001-BC315152AD9D}" type="datetime1">
              <a:rPr lang="ru-RU" smtClean="0"/>
              <a:pPr>
                <a:defRPr/>
              </a:pPr>
              <a:t>27.08.2014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0B00B-1109-4F8F-A634-F5E46F200204}" type="slidenum">
              <a:rPr lang="ru-RU" smtClean="0"/>
              <a:pPr>
                <a:defRPr/>
              </a:pPr>
              <a:t>53</a:t>
            </a:fld>
            <a:endParaRPr lang="ru-RU"/>
          </a:p>
        </p:txBody>
      </p:sp>
      <p:pic>
        <p:nvPicPr>
          <p:cNvPr id="13316" name="Picture 4" descr="D:\фото для 1сентября\DSC003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4781549" cy="3586162"/>
          </a:xfrm>
          <a:prstGeom prst="rect">
            <a:avLst/>
          </a:prstGeom>
          <a:noFill/>
        </p:spPr>
      </p:pic>
      <p:pic>
        <p:nvPicPr>
          <p:cNvPr id="13317" name="Picture 5" descr="D:\фото для 1сентября\DSC0084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3286124"/>
            <a:ext cx="4400547" cy="3300410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6429388" y="1428736"/>
            <a:ext cx="2000264" cy="70328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2A238D-3469-47EB-9001-BC315152AD9D}" type="datetime1">
              <a:rPr lang="ru-RU" smtClean="0"/>
              <a:pPr>
                <a:defRPr/>
              </a:pPr>
              <a:t>27.08.2014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0B00B-1109-4F8F-A634-F5E46F200204}" type="slidenum">
              <a:rPr lang="ru-RU" smtClean="0"/>
              <a:pPr>
                <a:defRPr/>
              </a:pPr>
              <a:t>54</a:t>
            </a:fld>
            <a:endParaRPr lang="ru-RU"/>
          </a:p>
        </p:txBody>
      </p:sp>
      <p:pic>
        <p:nvPicPr>
          <p:cNvPr id="14338" name="Picture 2" descr="D:\фото для 1сентября\DSC008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20" y="357166"/>
            <a:ext cx="4972050" cy="3729038"/>
          </a:xfrm>
          <a:prstGeom prst="rect">
            <a:avLst/>
          </a:prstGeom>
          <a:noFill/>
        </p:spPr>
      </p:pic>
      <p:pic>
        <p:nvPicPr>
          <p:cNvPr id="14340" name="Picture 4" descr="C:\Documents and Settings\Admin\Рабочий стол\фото лето 2014\Открытие летней олимпиады\IMG_32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9" y="3353964"/>
            <a:ext cx="4214842" cy="3161131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5214950"/>
            <a:ext cx="2686040" cy="57150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2A238D-3469-47EB-9001-BC315152AD9D}" type="datetime1">
              <a:rPr lang="ru-RU" smtClean="0"/>
              <a:pPr>
                <a:defRPr/>
              </a:pPr>
              <a:t>27.08.2014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0B00B-1109-4F8F-A634-F5E46F200204}" type="slidenum">
              <a:rPr lang="ru-RU" smtClean="0"/>
              <a:pPr>
                <a:defRPr/>
              </a:pPr>
              <a:t>55</a:t>
            </a:fld>
            <a:endParaRPr lang="ru-RU"/>
          </a:p>
        </p:txBody>
      </p:sp>
      <p:pic>
        <p:nvPicPr>
          <p:cNvPr id="15363" name="Picture 3" descr="C:\Documents and Settings\Admin\Рабочий стол\фото лето 2014\Мой весёлый звонкий мяч\IMG_31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20" y="2571744"/>
            <a:ext cx="5043488" cy="3782617"/>
          </a:xfrm>
          <a:prstGeom prst="rect">
            <a:avLst/>
          </a:prstGeom>
          <a:noFill/>
        </p:spPr>
      </p:pic>
      <p:pic>
        <p:nvPicPr>
          <p:cNvPr id="15364" name="Picture 4" descr="C:\Documents and Settings\Admin\Рабочий стол\фото лето 2014\Баадминтон\DSCN05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97614"/>
            <a:ext cx="3357586" cy="5860320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0B00B-1109-4F8F-A634-F5E46F200204}" type="slidenum">
              <a:rPr lang="ru-RU" smtClean="0"/>
              <a:pPr>
                <a:defRPr/>
              </a:pPr>
              <a:t>56</a:t>
            </a:fld>
            <a:endParaRPr lang="ru-RU"/>
          </a:p>
        </p:txBody>
      </p:sp>
      <p:pic>
        <p:nvPicPr>
          <p:cNvPr id="5" name="Рисунок 4" descr="cards-1-9-day-of-knowled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6297" y="-71486"/>
            <a:ext cx="9470297" cy="69294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43372" y="5643578"/>
            <a:ext cx="4714876" cy="9848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Автор презентации – инструктор по физической культуре МАДОУ ЦРР №2 города Шебекино Белгородской области</a:t>
            </a:r>
          </a:p>
          <a:p>
            <a:pPr algn="ctr"/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Ушакова Наталья Михайловна</a:t>
            </a:r>
            <a:endParaRPr lang="ru-RU" sz="16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15514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2285992"/>
            <a:ext cx="5214974" cy="4307104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F9A6CE-F9DD-4B0D-9C4C-F602A0622DBB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142844" y="357166"/>
            <a:ext cx="8786874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Verdana" pitchFamily="34" charset="0"/>
                <a:ea typeface="Times New Roman" pitchFamily="18" charset="0"/>
                <a:cs typeface="Tahoma" pitchFamily="34" charset="0"/>
              </a:rPr>
              <a:t>Первое сентября стал праздником – </a:t>
            </a:r>
          </a:p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Verdana" pitchFamily="34" charset="0"/>
                <a:ea typeface="Times New Roman" pitchFamily="18" charset="0"/>
                <a:cs typeface="Tahoma" pitchFamily="34" charset="0"/>
              </a:rPr>
              <a:t>Днём Знаний - не так давно. </a:t>
            </a:r>
          </a:p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Verdana" pitchFamily="34" charset="0"/>
                <a:ea typeface="Times New Roman" pitchFamily="18" charset="0"/>
                <a:cs typeface="Tahoma" pitchFamily="34" charset="0"/>
              </a:rPr>
              <a:t>Как государственный праздник </a:t>
            </a:r>
          </a:p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Verdana" pitchFamily="34" charset="0"/>
                <a:ea typeface="Times New Roman" pitchFamily="18" charset="0"/>
                <a:cs typeface="Tahoma" pitchFamily="34" charset="0"/>
              </a:rPr>
              <a:t>он отмечается с 1984 года.</a:t>
            </a:r>
          </a:p>
          <a:p>
            <a:pPr marL="0" marR="0" lvl="0" indent="0" algn="just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0080"/>
              </a:solidFill>
              <a:effectLst/>
              <a:latin typeface="Verdana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8926" y="1357298"/>
            <a:ext cx="3357586" cy="6034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2A238D-3469-47EB-9001-BC315152AD9D}" type="datetime1">
              <a:rPr lang="ru-RU" smtClean="0"/>
              <a:pPr>
                <a:defRPr/>
              </a:pPr>
              <a:t>27.08.2014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0B00B-1109-4F8F-A634-F5E46F200204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pic>
        <p:nvPicPr>
          <p:cNvPr id="6" name="Picture 2" descr="C:\Documents and Settings\Admin\Рабочий стол\фото\1106_mosko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8382027" cy="6286520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9256" y="1643050"/>
            <a:ext cx="2643206" cy="28575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2A238D-3469-47EB-9001-BC315152AD9D}" type="datetime1">
              <a:rPr lang="ru-RU" smtClean="0"/>
              <a:pPr>
                <a:defRPr/>
              </a:pPr>
              <a:t>27.08.2014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0B00B-1109-4F8F-A634-F5E46F200204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pic>
        <p:nvPicPr>
          <p:cNvPr id="3076" name="Picture 4" descr="C:\Documents and Settings\Admin\Рабочий стол\фото\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285728"/>
            <a:ext cx="4024341" cy="3018256"/>
          </a:xfrm>
          <a:prstGeom prst="rect">
            <a:avLst/>
          </a:prstGeom>
          <a:noFill/>
        </p:spPr>
      </p:pic>
      <p:pic>
        <p:nvPicPr>
          <p:cNvPr id="3077" name="Picture 5" descr="C:\Documents and Settings\Admin\Рабочий стол\o_4084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143248"/>
            <a:ext cx="4786346" cy="3182588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1357298"/>
            <a:ext cx="3000396" cy="50006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2A238D-3469-47EB-9001-BC315152AD9D}" type="datetime1">
              <a:rPr lang="ru-RU" smtClean="0"/>
              <a:pPr>
                <a:defRPr/>
              </a:pPr>
              <a:t>27.08.2014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0B00B-1109-4F8F-A634-F5E46F200204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pic>
        <p:nvPicPr>
          <p:cNvPr id="4100" name="Picture 4" descr="C:\Documents and Settings\Admin\Рабочий стол\фото\691_3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44" y="2714620"/>
            <a:ext cx="5143504" cy="3857628"/>
          </a:xfrm>
          <a:prstGeom prst="rect">
            <a:avLst/>
          </a:prstGeom>
          <a:noFill/>
        </p:spPr>
      </p:pic>
      <p:pic>
        <p:nvPicPr>
          <p:cNvPr id="7" name="Picture 3" descr="C:\Documents and Settings\Admin\Рабочий стол\фото\12-06-2013-1-12-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9" y="571480"/>
            <a:ext cx="4357680" cy="2720123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</p:sld>
</file>

<file path=ppt/theme/theme1.xml><?xml version="1.0" encoding="utf-8"?>
<a:theme xmlns:a="http://schemas.openxmlformats.org/drawingml/2006/main" name="Праздник детский 1">
  <a:themeElements>
    <a:clrScheme name="Другая 50">
      <a:dk1>
        <a:srgbClr val="99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Праздник детский 1</Template>
  <TotalTime>855</TotalTime>
  <Words>562</Words>
  <Application>Microsoft Office PowerPoint</Application>
  <PresentationFormat>Экран (4:3)</PresentationFormat>
  <Paragraphs>827</Paragraphs>
  <Slides>56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7" baseType="lpstr">
      <vt:lpstr>Праздник детский 1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Кроссворд «ШКОЛЬНЫЙ»</vt:lpstr>
      <vt:lpstr>Кроссворд «ШКОЛЬНЫЙ»</vt:lpstr>
      <vt:lpstr>Кроссворд «ШКОЛЬНЫЙ»</vt:lpstr>
      <vt:lpstr>Кроссворд «ШКОЛЬНЫЙ»</vt:lpstr>
      <vt:lpstr>Кроссворд «ШКОЛЬНЫЙ»</vt:lpstr>
      <vt:lpstr>Кроссворд «ШКОЛЬНЫЙ»</vt:lpstr>
      <vt:lpstr>Кроссворд «ШКОЛЬНЫЙ»</vt:lpstr>
      <vt:lpstr>Кроссворд «ШКОЛЬНЫЙ»</vt:lpstr>
      <vt:lpstr>Кроссворд «ШКОЛЬНЫЙ»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 сентября –  ДЕНЬ ЗНАНИЙ</dc:title>
  <dc:creator>Admin</dc:creator>
  <dc:description>http://aida.ucoz.ru</dc:description>
  <cp:lastModifiedBy>Admin</cp:lastModifiedBy>
  <cp:revision>105</cp:revision>
  <dcterms:created xsi:type="dcterms:W3CDTF">2010-05-23T06:46:31Z</dcterms:created>
  <dcterms:modified xsi:type="dcterms:W3CDTF">2014-08-27T17:46:33Z</dcterms:modified>
  <cp:category>шаблоны к Powerpoint</cp:category>
</cp:coreProperties>
</file>